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tags/tag2.xml" ContentType="application/vnd.openxmlformats-officedocument.presentationml.tags+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9"/>
  </p:notesMasterIdLst>
  <p:handoutMasterIdLst>
    <p:handoutMasterId r:id="rId20"/>
  </p:handoutMasterIdLst>
  <p:sldIdLst>
    <p:sldId id="256" r:id="rId6"/>
    <p:sldId id="311" r:id="rId7"/>
    <p:sldId id="323" r:id="rId8"/>
    <p:sldId id="276" r:id="rId9"/>
    <p:sldId id="286" r:id="rId10"/>
    <p:sldId id="287" r:id="rId11"/>
    <p:sldId id="289" r:id="rId12"/>
    <p:sldId id="321" r:id="rId13"/>
    <p:sldId id="325" r:id="rId14"/>
    <p:sldId id="326" r:id="rId15"/>
    <p:sldId id="328" r:id="rId16"/>
    <p:sldId id="327" r:id="rId17"/>
    <p:sldId id="264" r:id="rId1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CFF"/>
    <a:srgbClr val="1D3D67"/>
    <a:srgbClr val="0000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21D12B-0851-4A64-8656-8B07C01D5729}" v="4" dt="2024-01-24T19:51:06.0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4" autoAdjust="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erie McAuslin" userId="bbee710a-709f-4316-a57c-287aa00a53e5" providerId="ADAL" clId="{9621D12B-0851-4A64-8656-8B07C01D5729}"/>
    <pc:docChg chg="custSel delSld modSld modMainMaster modNotesMaster">
      <pc:chgData name="Valerie McAuslin" userId="bbee710a-709f-4316-a57c-287aa00a53e5" providerId="ADAL" clId="{9621D12B-0851-4A64-8656-8B07C01D5729}" dt="2024-01-24T20:02:43.834" v="45" actId="2696"/>
      <pc:docMkLst>
        <pc:docMk/>
      </pc:docMkLst>
      <pc:sldChg chg="delSp mod">
        <pc:chgData name="Valerie McAuslin" userId="bbee710a-709f-4316-a57c-287aa00a53e5" providerId="ADAL" clId="{9621D12B-0851-4A64-8656-8B07C01D5729}" dt="2024-01-24T19:55:16.857" v="44" actId="478"/>
        <pc:sldMkLst>
          <pc:docMk/>
          <pc:sldMk cId="3523086081" sldId="264"/>
        </pc:sldMkLst>
        <pc:spChg chg="del">
          <ac:chgData name="Valerie McAuslin" userId="bbee710a-709f-4316-a57c-287aa00a53e5" providerId="ADAL" clId="{9621D12B-0851-4A64-8656-8B07C01D5729}" dt="2024-01-24T19:55:16.857" v="44" actId="478"/>
          <ac:spMkLst>
            <pc:docMk/>
            <pc:sldMk cId="3523086081" sldId="264"/>
            <ac:spMk id="6" creationId="{DB494C3A-CF8E-A5BE-6818-99B3A5898329}"/>
          </ac:spMkLst>
        </pc:spChg>
        <pc:spChg chg="del">
          <ac:chgData name="Valerie McAuslin" userId="bbee710a-709f-4316-a57c-287aa00a53e5" providerId="ADAL" clId="{9621D12B-0851-4A64-8656-8B07C01D5729}" dt="2024-01-24T19:55:14.624" v="43" actId="478"/>
          <ac:spMkLst>
            <pc:docMk/>
            <pc:sldMk cId="3523086081" sldId="264"/>
            <ac:spMk id="7" creationId="{B969E935-795E-AC4E-C571-FD88F058A331}"/>
          </ac:spMkLst>
        </pc:spChg>
      </pc:sldChg>
      <pc:sldChg chg="delSp mod">
        <pc:chgData name="Valerie McAuslin" userId="bbee710a-709f-4316-a57c-287aa00a53e5" providerId="ADAL" clId="{9621D12B-0851-4A64-8656-8B07C01D5729}" dt="2024-01-24T19:54:12.813" v="26" actId="478"/>
        <pc:sldMkLst>
          <pc:docMk/>
          <pc:sldMk cId="110012965" sldId="276"/>
        </pc:sldMkLst>
        <pc:spChg chg="del">
          <ac:chgData name="Valerie McAuslin" userId="bbee710a-709f-4316-a57c-287aa00a53e5" providerId="ADAL" clId="{9621D12B-0851-4A64-8656-8B07C01D5729}" dt="2024-01-24T19:54:12.813" v="26" actId="478"/>
          <ac:spMkLst>
            <pc:docMk/>
            <pc:sldMk cId="110012965" sldId="276"/>
            <ac:spMk id="8" creationId="{A0F2B85A-558A-8679-4D16-9D4182F5FA03}"/>
          </ac:spMkLst>
        </pc:spChg>
        <pc:spChg chg="del">
          <ac:chgData name="Valerie McAuslin" userId="bbee710a-709f-4316-a57c-287aa00a53e5" providerId="ADAL" clId="{9621D12B-0851-4A64-8656-8B07C01D5729}" dt="2024-01-24T19:54:10.551" v="25" actId="478"/>
          <ac:spMkLst>
            <pc:docMk/>
            <pc:sldMk cId="110012965" sldId="276"/>
            <ac:spMk id="9" creationId="{EE340742-73A9-6DC9-2005-DC7FB3C38B4A}"/>
          </ac:spMkLst>
        </pc:spChg>
      </pc:sldChg>
      <pc:sldChg chg="delSp mod">
        <pc:chgData name="Valerie McAuslin" userId="bbee710a-709f-4316-a57c-287aa00a53e5" providerId="ADAL" clId="{9621D12B-0851-4A64-8656-8B07C01D5729}" dt="2024-01-24T19:53:51.171" v="20" actId="478"/>
        <pc:sldMkLst>
          <pc:docMk/>
          <pc:sldMk cId="776732361" sldId="286"/>
        </pc:sldMkLst>
        <pc:spChg chg="del">
          <ac:chgData name="Valerie McAuslin" userId="bbee710a-709f-4316-a57c-287aa00a53e5" providerId="ADAL" clId="{9621D12B-0851-4A64-8656-8B07C01D5729}" dt="2024-01-24T19:53:48.312" v="19" actId="478"/>
          <ac:spMkLst>
            <pc:docMk/>
            <pc:sldMk cId="776732361" sldId="286"/>
            <ac:spMk id="10" creationId="{F2789B99-D8D6-A443-9165-BFA600B34B9C}"/>
          </ac:spMkLst>
        </pc:spChg>
        <pc:spChg chg="del">
          <ac:chgData name="Valerie McAuslin" userId="bbee710a-709f-4316-a57c-287aa00a53e5" providerId="ADAL" clId="{9621D12B-0851-4A64-8656-8B07C01D5729}" dt="2024-01-24T19:53:51.171" v="20" actId="478"/>
          <ac:spMkLst>
            <pc:docMk/>
            <pc:sldMk cId="776732361" sldId="286"/>
            <ac:spMk id="11" creationId="{C40C0963-107F-8DB5-E758-5A4F14A6737D}"/>
          </ac:spMkLst>
        </pc:spChg>
      </pc:sldChg>
      <pc:sldChg chg="delSp mod">
        <pc:chgData name="Valerie McAuslin" userId="bbee710a-709f-4316-a57c-287aa00a53e5" providerId="ADAL" clId="{9621D12B-0851-4A64-8656-8B07C01D5729}" dt="2024-01-24T19:54:20.705" v="28" actId="478"/>
        <pc:sldMkLst>
          <pc:docMk/>
          <pc:sldMk cId="3576266513" sldId="287"/>
        </pc:sldMkLst>
        <pc:spChg chg="del">
          <ac:chgData name="Valerie McAuslin" userId="bbee710a-709f-4316-a57c-287aa00a53e5" providerId="ADAL" clId="{9621D12B-0851-4A64-8656-8B07C01D5729}" dt="2024-01-24T19:54:19.257" v="27" actId="478"/>
          <ac:spMkLst>
            <pc:docMk/>
            <pc:sldMk cId="3576266513" sldId="287"/>
            <ac:spMk id="5" creationId="{B64D7C3B-4CAE-B981-D196-0641C9E7A98D}"/>
          </ac:spMkLst>
        </pc:spChg>
        <pc:spChg chg="del">
          <ac:chgData name="Valerie McAuslin" userId="bbee710a-709f-4316-a57c-287aa00a53e5" providerId="ADAL" clId="{9621D12B-0851-4A64-8656-8B07C01D5729}" dt="2024-01-24T19:54:20.705" v="28" actId="478"/>
          <ac:spMkLst>
            <pc:docMk/>
            <pc:sldMk cId="3576266513" sldId="287"/>
            <ac:spMk id="9" creationId="{A3C0C1F8-28A1-A0B4-DFA6-A77723BA8F3B}"/>
          </ac:spMkLst>
        </pc:spChg>
      </pc:sldChg>
      <pc:sldChg chg="delSp mod">
        <pc:chgData name="Valerie McAuslin" userId="bbee710a-709f-4316-a57c-287aa00a53e5" providerId="ADAL" clId="{9621D12B-0851-4A64-8656-8B07C01D5729}" dt="2024-01-24T19:54:27.456" v="30" actId="478"/>
        <pc:sldMkLst>
          <pc:docMk/>
          <pc:sldMk cId="2995204525" sldId="289"/>
        </pc:sldMkLst>
        <pc:spChg chg="del">
          <ac:chgData name="Valerie McAuslin" userId="bbee710a-709f-4316-a57c-287aa00a53e5" providerId="ADAL" clId="{9621D12B-0851-4A64-8656-8B07C01D5729}" dt="2024-01-24T19:54:25.539" v="29" actId="478"/>
          <ac:spMkLst>
            <pc:docMk/>
            <pc:sldMk cId="2995204525" sldId="289"/>
            <ac:spMk id="9" creationId="{12B962A9-50E6-0FA6-885B-4914234DE3BF}"/>
          </ac:spMkLst>
        </pc:spChg>
        <pc:spChg chg="del">
          <ac:chgData name="Valerie McAuslin" userId="bbee710a-709f-4316-a57c-287aa00a53e5" providerId="ADAL" clId="{9621D12B-0851-4A64-8656-8B07C01D5729}" dt="2024-01-24T19:54:27.456" v="30" actId="478"/>
          <ac:spMkLst>
            <pc:docMk/>
            <pc:sldMk cId="2995204525" sldId="289"/>
            <ac:spMk id="10" creationId="{31138078-0C9A-605D-EAE7-A21BC5D5C155}"/>
          </ac:spMkLst>
        </pc:spChg>
      </pc:sldChg>
      <pc:sldChg chg="delSp mod">
        <pc:chgData name="Valerie McAuslin" userId="bbee710a-709f-4316-a57c-287aa00a53e5" providerId="ADAL" clId="{9621D12B-0851-4A64-8656-8B07C01D5729}" dt="2024-01-24T19:53:59.725" v="22" actId="478"/>
        <pc:sldMkLst>
          <pc:docMk/>
          <pc:sldMk cId="1476954221" sldId="311"/>
        </pc:sldMkLst>
        <pc:spChg chg="del">
          <ac:chgData name="Valerie McAuslin" userId="bbee710a-709f-4316-a57c-287aa00a53e5" providerId="ADAL" clId="{9621D12B-0851-4A64-8656-8B07C01D5729}" dt="2024-01-24T19:53:59.725" v="22" actId="478"/>
          <ac:spMkLst>
            <pc:docMk/>
            <pc:sldMk cId="1476954221" sldId="311"/>
            <ac:spMk id="3" creationId="{BF969559-6F39-3899-97EF-0486F7B44578}"/>
          </ac:spMkLst>
        </pc:spChg>
        <pc:spChg chg="del">
          <ac:chgData name="Valerie McAuslin" userId="bbee710a-709f-4316-a57c-287aa00a53e5" providerId="ADAL" clId="{9621D12B-0851-4A64-8656-8B07C01D5729}" dt="2024-01-24T19:53:57.129" v="21" actId="478"/>
          <ac:spMkLst>
            <pc:docMk/>
            <pc:sldMk cId="1476954221" sldId="311"/>
            <ac:spMk id="6" creationId="{3B7E699A-DAA2-6795-BA8F-548C3A4595DF}"/>
          </ac:spMkLst>
        </pc:spChg>
      </pc:sldChg>
      <pc:sldChg chg="delSp mod">
        <pc:chgData name="Valerie McAuslin" userId="bbee710a-709f-4316-a57c-287aa00a53e5" providerId="ADAL" clId="{9621D12B-0851-4A64-8656-8B07C01D5729}" dt="2024-01-24T19:54:31.766" v="32" actId="478"/>
        <pc:sldMkLst>
          <pc:docMk/>
          <pc:sldMk cId="3664646457" sldId="321"/>
        </pc:sldMkLst>
        <pc:spChg chg="del">
          <ac:chgData name="Valerie McAuslin" userId="bbee710a-709f-4316-a57c-287aa00a53e5" providerId="ADAL" clId="{9621D12B-0851-4A64-8656-8B07C01D5729}" dt="2024-01-24T19:54:31.766" v="32" actId="478"/>
          <ac:spMkLst>
            <pc:docMk/>
            <pc:sldMk cId="3664646457" sldId="321"/>
            <ac:spMk id="3" creationId="{80FA3680-1067-7727-698F-A367A544EDE8}"/>
          </ac:spMkLst>
        </pc:spChg>
        <pc:spChg chg="del">
          <ac:chgData name="Valerie McAuslin" userId="bbee710a-709f-4316-a57c-287aa00a53e5" providerId="ADAL" clId="{9621D12B-0851-4A64-8656-8B07C01D5729}" dt="2024-01-24T19:54:29.709" v="31" actId="478"/>
          <ac:spMkLst>
            <pc:docMk/>
            <pc:sldMk cId="3664646457" sldId="321"/>
            <ac:spMk id="4" creationId="{6941F445-C5E4-ADB2-69F1-C87D389567AF}"/>
          </ac:spMkLst>
        </pc:spChg>
      </pc:sldChg>
      <pc:sldChg chg="delSp mod">
        <pc:chgData name="Valerie McAuslin" userId="bbee710a-709f-4316-a57c-287aa00a53e5" providerId="ADAL" clId="{9621D12B-0851-4A64-8656-8B07C01D5729}" dt="2024-01-24T19:54:04.971" v="24" actId="478"/>
        <pc:sldMkLst>
          <pc:docMk/>
          <pc:sldMk cId="3972101551" sldId="323"/>
        </pc:sldMkLst>
        <pc:spChg chg="del">
          <ac:chgData name="Valerie McAuslin" userId="bbee710a-709f-4316-a57c-287aa00a53e5" providerId="ADAL" clId="{9621D12B-0851-4A64-8656-8B07C01D5729}" dt="2024-01-24T19:54:02.891" v="23" actId="478"/>
          <ac:spMkLst>
            <pc:docMk/>
            <pc:sldMk cId="3972101551" sldId="323"/>
            <ac:spMk id="5" creationId="{431DBED9-5DD4-8371-5EBE-47F67A6B38F7}"/>
          </ac:spMkLst>
        </pc:spChg>
        <pc:spChg chg="del">
          <ac:chgData name="Valerie McAuslin" userId="bbee710a-709f-4316-a57c-287aa00a53e5" providerId="ADAL" clId="{9621D12B-0851-4A64-8656-8B07C01D5729}" dt="2024-01-24T19:54:04.971" v="24" actId="478"/>
          <ac:spMkLst>
            <pc:docMk/>
            <pc:sldMk cId="3972101551" sldId="323"/>
            <ac:spMk id="6" creationId="{51922612-AFE4-9D7B-1DC0-DCB507C37E65}"/>
          </ac:spMkLst>
        </pc:spChg>
      </pc:sldChg>
      <pc:sldChg chg="delSp del mod">
        <pc:chgData name="Valerie McAuslin" userId="bbee710a-709f-4316-a57c-287aa00a53e5" providerId="ADAL" clId="{9621D12B-0851-4A64-8656-8B07C01D5729}" dt="2024-01-24T20:02:43.834" v="45" actId="2696"/>
        <pc:sldMkLst>
          <pc:docMk/>
          <pc:sldMk cId="3435801371" sldId="324"/>
        </pc:sldMkLst>
        <pc:spChg chg="del">
          <ac:chgData name="Valerie McAuslin" userId="bbee710a-709f-4316-a57c-287aa00a53e5" providerId="ADAL" clId="{9621D12B-0851-4A64-8656-8B07C01D5729}" dt="2024-01-24T19:54:45.145" v="34" actId="478"/>
          <ac:spMkLst>
            <pc:docMk/>
            <pc:sldMk cId="3435801371" sldId="324"/>
            <ac:spMk id="3" creationId="{60504E7D-BE9F-45D7-524E-4AA190FA3A4E}"/>
          </ac:spMkLst>
        </pc:spChg>
        <pc:spChg chg="del">
          <ac:chgData name="Valerie McAuslin" userId="bbee710a-709f-4316-a57c-287aa00a53e5" providerId="ADAL" clId="{9621D12B-0851-4A64-8656-8B07C01D5729}" dt="2024-01-24T19:54:43.242" v="33" actId="478"/>
          <ac:spMkLst>
            <pc:docMk/>
            <pc:sldMk cId="3435801371" sldId="324"/>
            <ac:spMk id="4" creationId="{40C83ECA-36DE-E6AF-0201-E5B70978735A}"/>
          </ac:spMkLst>
        </pc:spChg>
      </pc:sldChg>
      <pc:sldChg chg="delSp mod">
        <pc:chgData name="Valerie McAuslin" userId="bbee710a-709f-4316-a57c-287aa00a53e5" providerId="ADAL" clId="{9621D12B-0851-4A64-8656-8B07C01D5729}" dt="2024-01-24T19:54:51.080" v="36" actId="478"/>
        <pc:sldMkLst>
          <pc:docMk/>
          <pc:sldMk cId="4198051037" sldId="325"/>
        </pc:sldMkLst>
        <pc:spChg chg="del">
          <ac:chgData name="Valerie McAuslin" userId="bbee710a-709f-4316-a57c-287aa00a53e5" providerId="ADAL" clId="{9621D12B-0851-4A64-8656-8B07C01D5729}" dt="2024-01-24T19:54:49.024" v="35" actId="478"/>
          <ac:spMkLst>
            <pc:docMk/>
            <pc:sldMk cId="4198051037" sldId="325"/>
            <ac:spMk id="3" creationId="{BF5831C7-5442-A534-53BB-510023BCEF5C}"/>
          </ac:spMkLst>
        </pc:spChg>
        <pc:spChg chg="del">
          <ac:chgData name="Valerie McAuslin" userId="bbee710a-709f-4316-a57c-287aa00a53e5" providerId="ADAL" clId="{9621D12B-0851-4A64-8656-8B07C01D5729}" dt="2024-01-24T19:54:51.080" v="36" actId="478"/>
          <ac:spMkLst>
            <pc:docMk/>
            <pc:sldMk cId="4198051037" sldId="325"/>
            <ac:spMk id="4" creationId="{E721D89B-712C-515E-6581-01E6F552C315}"/>
          </ac:spMkLst>
        </pc:spChg>
      </pc:sldChg>
      <pc:sldChg chg="delSp mod">
        <pc:chgData name="Valerie McAuslin" userId="bbee710a-709f-4316-a57c-287aa00a53e5" providerId="ADAL" clId="{9621D12B-0851-4A64-8656-8B07C01D5729}" dt="2024-01-24T19:54:59.998" v="38" actId="478"/>
        <pc:sldMkLst>
          <pc:docMk/>
          <pc:sldMk cId="1978322454" sldId="326"/>
        </pc:sldMkLst>
        <pc:spChg chg="del">
          <ac:chgData name="Valerie McAuslin" userId="bbee710a-709f-4316-a57c-287aa00a53e5" providerId="ADAL" clId="{9621D12B-0851-4A64-8656-8B07C01D5729}" dt="2024-01-24T19:54:59.998" v="38" actId="478"/>
          <ac:spMkLst>
            <pc:docMk/>
            <pc:sldMk cId="1978322454" sldId="326"/>
            <ac:spMk id="3" creationId="{72E8D0A5-8982-E509-A9C0-EE18E6C615EC}"/>
          </ac:spMkLst>
        </pc:spChg>
        <pc:spChg chg="del">
          <ac:chgData name="Valerie McAuslin" userId="bbee710a-709f-4316-a57c-287aa00a53e5" providerId="ADAL" clId="{9621D12B-0851-4A64-8656-8B07C01D5729}" dt="2024-01-24T19:54:57.990" v="37" actId="478"/>
          <ac:spMkLst>
            <pc:docMk/>
            <pc:sldMk cId="1978322454" sldId="326"/>
            <ac:spMk id="4" creationId="{0C2C2F65-78DB-EFFA-04A8-DEF68343807F}"/>
          </ac:spMkLst>
        </pc:spChg>
      </pc:sldChg>
      <pc:sldChg chg="delSp mod">
        <pc:chgData name="Valerie McAuslin" userId="bbee710a-709f-4316-a57c-287aa00a53e5" providerId="ADAL" clId="{9621D12B-0851-4A64-8656-8B07C01D5729}" dt="2024-01-24T19:55:09.919" v="42" actId="478"/>
        <pc:sldMkLst>
          <pc:docMk/>
          <pc:sldMk cId="1992299000" sldId="327"/>
        </pc:sldMkLst>
        <pc:spChg chg="del">
          <ac:chgData name="Valerie McAuslin" userId="bbee710a-709f-4316-a57c-287aa00a53e5" providerId="ADAL" clId="{9621D12B-0851-4A64-8656-8B07C01D5729}" dt="2024-01-24T19:55:07.982" v="41" actId="478"/>
          <ac:spMkLst>
            <pc:docMk/>
            <pc:sldMk cId="1992299000" sldId="327"/>
            <ac:spMk id="3" creationId="{B729EA4F-A841-ACFD-42CA-862588EAFDBA}"/>
          </ac:spMkLst>
        </pc:spChg>
        <pc:spChg chg="del">
          <ac:chgData name="Valerie McAuslin" userId="bbee710a-709f-4316-a57c-287aa00a53e5" providerId="ADAL" clId="{9621D12B-0851-4A64-8656-8B07C01D5729}" dt="2024-01-24T19:55:09.919" v="42" actId="478"/>
          <ac:spMkLst>
            <pc:docMk/>
            <pc:sldMk cId="1992299000" sldId="327"/>
            <ac:spMk id="4" creationId="{78E0B5F1-5AFE-E41C-BA55-B79325263C5B}"/>
          </ac:spMkLst>
        </pc:spChg>
      </pc:sldChg>
      <pc:sldChg chg="delSp mod">
        <pc:chgData name="Valerie McAuslin" userId="bbee710a-709f-4316-a57c-287aa00a53e5" providerId="ADAL" clId="{9621D12B-0851-4A64-8656-8B07C01D5729}" dt="2024-01-24T19:55:04.968" v="40" actId="478"/>
        <pc:sldMkLst>
          <pc:docMk/>
          <pc:sldMk cId="558428893" sldId="328"/>
        </pc:sldMkLst>
        <pc:spChg chg="del">
          <ac:chgData name="Valerie McAuslin" userId="bbee710a-709f-4316-a57c-287aa00a53e5" providerId="ADAL" clId="{9621D12B-0851-4A64-8656-8B07C01D5729}" dt="2024-01-24T19:55:03.414" v="39" actId="478"/>
          <ac:spMkLst>
            <pc:docMk/>
            <pc:sldMk cId="558428893" sldId="328"/>
            <ac:spMk id="3" creationId="{7188CB34-3438-B962-E5FF-E48DA5A36270}"/>
          </ac:spMkLst>
        </pc:spChg>
        <pc:spChg chg="del">
          <ac:chgData name="Valerie McAuslin" userId="bbee710a-709f-4316-a57c-287aa00a53e5" providerId="ADAL" clId="{9621D12B-0851-4A64-8656-8B07C01D5729}" dt="2024-01-24T19:55:04.968" v="40" actId="478"/>
          <ac:spMkLst>
            <pc:docMk/>
            <pc:sldMk cId="558428893" sldId="328"/>
            <ac:spMk id="11" creationId="{ED4B52DC-726E-91C9-8AC9-6BE8ED7D063E}"/>
          </ac:spMkLst>
        </pc:spChg>
      </pc:sldChg>
      <pc:sldMasterChg chg="delSp mod delSldLayout modSldLayout">
        <pc:chgData name="Valerie McAuslin" userId="bbee710a-709f-4316-a57c-287aa00a53e5" providerId="ADAL" clId="{9621D12B-0851-4A64-8656-8B07C01D5729}" dt="2024-01-24T19:53:38.834" v="18" actId="2696"/>
        <pc:sldMasterMkLst>
          <pc:docMk/>
          <pc:sldMasterMk cId="2760705260" sldId="2147483648"/>
        </pc:sldMasterMkLst>
        <pc:spChg chg="del">
          <ac:chgData name="Valerie McAuslin" userId="bbee710a-709f-4316-a57c-287aa00a53e5" providerId="ADAL" clId="{9621D12B-0851-4A64-8656-8B07C01D5729}" dt="2024-01-24T19:53:11.468" v="4" actId="478"/>
          <ac:spMkLst>
            <pc:docMk/>
            <pc:sldMasterMk cId="2760705260" sldId="2147483648"/>
            <ac:spMk id="4" creationId="{FD99998D-6B36-F4F0-64E6-94FBB8E5804D}"/>
          </ac:spMkLst>
        </pc:spChg>
        <pc:spChg chg="del">
          <ac:chgData name="Valerie McAuslin" userId="bbee710a-709f-4316-a57c-287aa00a53e5" providerId="ADAL" clId="{9621D12B-0851-4A64-8656-8B07C01D5729}" dt="2024-01-24T19:53:12.894" v="5" actId="478"/>
          <ac:spMkLst>
            <pc:docMk/>
            <pc:sldMasterMk cId="2760705260" sldId="2147483648"/>
            <ac:spMk id="5" creationId="{78EE31D2-FA6D-796E-629F-69A0FEEAEEEE}"/>
          </ac:spMkLst>
        </pc:spChg>
        <pc:spChg chg="del">
          <ac:chgData name="Valerie McAuslin" userId="bbee710a-709f-4316-a57c-287aa00a53e5" providerId="ADAL" clId="{9621D12B-0851-4A64-8656-8B07C01D5729}" dt="2024-01-24T19:53:14.058" v="6" actId="478"/>
          <ac:spMkLst>
            <pc:docMk/>
            <pc:sldMasterMk cId="2760705260" sldId="2147483648"/>
            <ac:spMk id="6" creationId="{A99B2635-04B2-E746-D222-DC9DF08B1B8F}"/>
          </ac:spMkLst>
        </pc:spChg>
        <pc:sldLayoutChg chg="delSp mod">
          <pc:chgData name="Valerie McAuslin" userId="bbee710a-709f-4316-a57c-287aa00a53e5" providerId="ADAL" clId="{9621D12B-0851-4A64-8656-8B07C01D5729}" dt="2024-01-24T19:53:23.630" v="9" actId="478"/>
          <pc:sldLayoutMkLst>
            <pc:docMk/>
            <pc:sldMasterMk cId="2760705260" sldId="2147483648"/>
            <pc:sldLayoutMk cId="4000299673" sldId="2147483649"/>
          </pc:sldLayoutMkLst>
          <pc:spChg chg="del">
            <ac:chgData name="Valerie McAuslin" userId="bbee710a-709f-4316-a57c-287aa00a53e5" providerId="ADAL" clId="{9621D12B-0851-4A64-8656-8B07C01D5729}" dt="2024-01-24T19:53:20.629" v="7" actId="478"/>
            <ac:spMkLst>
              <pc:docMk/>
              <pc:sldMasterMk cId="2760705260" sldId="2147483648"/>
              <pc:sldLayoutMk cId="4000299673" sldId="2147483649"/>
              <ac:spMk id="4" creationId="{C5920D13-3824-F370-B55D-09610687735C}"/>
            </ac:spMkLst>
          </pc:spChg>
          <pc:spChg chg="del">
            <ac:chgData name="Valerie McAuslin" userId="bbee710a-709f-4316-a57c-287aa00a53e5" providerId="ADAL" clId="{9621D12B-0851-4A64-8656-8B07C01D5729}" dt="2024-01-24T19:53:22.045" v="8" actId="478"/>
            <ac:spMkLst>
              <pc:docMk/>
              <pc:sldMasterMk cId="2760705260" sldId="2147483648"/>
              <pc:sldLayoutMk cId="4000299673" sldId="2147483649"/>
              <ac:spMk id="5" creationId="{4DA20FF8-9B55-220F-5501-E67059148ACB}"/>
            </ac:spMkLst>
          </pc:spChg>
          <pc:spChg chg="del">
            <ac:chgData name="Valerie McAuslin" userId="bbee710a-709f-4316-a57c-287aa00a53e5" providerId="ADAL" clId="{9621D12B-0851-4A64-8656-8B07C01D5729}" dt="2024-01-24T19:53:23.630" v="9" actId="478"/>
            <ac:spMkLst>
              <pc:docMk/>
              <pc:sldMasterMk cId="2760705260" sldId="2147483648"/>
              <pc:sldLayoutMk cId="4000299673" sldId="2147483649"/>
              <ac:spMk id="6" creationId="{56C2A970-DB47-A9BB-5BE9-7DD428604064}"/>
            </ac:spMkLst>
          </pc:spChg>
        </pc:sldLayoutChg>
        <pc:sldLayoutChg chg="delSp mod">
          <pc:chgData name="Valerie McAuslin" userId="bbee710a-709f-4316-a57c-287aa00a53e5" providerId="ADAL" clId="{9621D12B-0851-4A64-8656-8B07C01D5729}" dt="2024-01-24T19:53:04.209" v="3" actId="478"/>
          <pc:sldLayoutMkLst>
            <pc:docMk/>
            <pc:sldMasterMk cId="2760705260" sldId="2147483648"/>
            <pc:sldLayoutMk cId="662354854" sldId="2147483650"/>
          </pc:sldLayoutMkLst>
          <pc:spChg chg="del">
            <ac:chgData name="Valerie McAuslin" userId="bbee710a-709f-4316-a57c-287aa00a53e5" providerId="ADAL" clId="{9621D12B-0851-4A64-8656-8B07C01D5729}" dt="2024-01-24T19:52:58.385" v="2" actId="478"/>
            <ac:spMkLst>
              <pc:docMk/>
              <pc:sldMasterMk cId="2760705260" sldId="2147483648"/>
              <pc:sldLayoutMk cId="662354854" sldId="2147483650"/>
              <ac:spMk id="4" creationId="{8A1A4F22-DC9D-4A43-DA88-226D81DE785B}"/>
            </ac:spMkLst>
          </pc:spChg>
          <pc:spChg chg="del">
            <ac:chgData name="Valerie McAuslin" userId="bbee710a-709f-4316-a57c-287aa00a53e5" providerId="ADAL" clId="{9621D12B-0851-4A64-8656-8B07C01D5729}" dt="2024-01-24T19:52:56.404" v="1" actId="478"/>
            <ac:spMkLst>
              <pc:docMk/>
              <pc:sldMasterMk cId="2760705260" sldId="2147483648"/>
              <pc:sldLayoutMk cId="662354854" sldId="2147483650"/>
              <ac:spMk id="5" creationId="{95CF8650-F2B6-B9D5-08C5-219EC6FC04CD}"/>
            </ac:spMkLst>
          </pc:spChg>
          <pc:spChg chg="del">
            <ac:chgData name="Valerie McAuslin" userId="bbee710a-709f-4316-a57c-287aa00a53e5" providerId="ADAL" clId="{9621D12B-0851-4A64-8656-8B07C01D5729}" dt="2024-01-24T19:53:04.209" v="3" actId="478"/>
            <ac:spMkLst>
              <pc:docMk/>
              <pc:sldMasterMk cId="2760705260" sldId="2147483648"/>
              <pc:sldLayoutMk cId="662354854" sldId="2147483650"/>
              <ac:spMk id="6" creationId="{D6C7A800-3AD5-884B-4671-EA15D2A9D51E}"/>
            </ac:spMkLst>
          </pc:spChg>
        </pc:sldLayoutChg>
        <pc:sldLayoutChg chg="del">
          <pc:chgData name="Valerie McAuslin" userId="bbee710a-709f-4316-a57c-287aa00a53e5" providerId="ADAL" clId="{9621D12B-0851-4A64-8656-8B07C01D5729}" dt="2024-01-24T19:53:30.627" v="10" actId="2696"/>
          <pc:sldLayoutMkLst>
            <pc:docMk/>
            <pc:sldMasterMk cId="2760705260" sldId="2147483648"/>
            <pc:sldLayoutMk cId="831598333" sldId="2147483651"/>
          </pc:sldLayoutMkLst>
        </pc:sldLayoutChg>
        <pc:sldLayoutChg chg="del">
          <pc:chgData name="Valerie McAuslin" userId="bbee710a-709f-4316-a57c-287aa00a53e5" providerId="ADAL" clId="{9621D12B-0851-4A64-8656-8B07C01D5729}" dt="2024-01-24T19:53:31.656" v="11" actId="2696"/>
          <pc:sldLayoutMkLst>
            <pc:docMk/>
            <pc:sldMasterMk cId="2760705260" sldId="2147483648"/>
            <pc:sldLayoutMk cId="1316978699" sldId="2147483652"/>
          </pc:sldLayoutMkLst>
        </pc:sldLayoutChg>
        <pc:sldLayoutChg chg="del">
          <pc:chgData name="Valerie McAuslin" userId="bbee710a-709f-4316-a57c-287aa00a53e5" providerId="ADAL" clId="{9621D12B-0851-4A64-8656-8B07C01D5729}" dt="2024-01-24T19:53:32.579" v="12" actId="2696"/>
          <pc:sldLayoutMkLst>
            <pc:docMk/>
            <pc:sldMasterMk cId="2760705260" sldId="2147483648"/>
            <pc:sldLayoutMk cId="624641004" sldId="2147483653"/>
          </pc:sldLayoutMkLst>
        </pc:sldLayoutChg>
        <pc:sldLayoutChg chg="del">
          <pc:chgData name="Valerie McAuslin" userId="bbee710a-709f-4316-a57c-287aa00a53e5" providerId="ADAL" clId="{9621D12B-0851-4A64-8656-8B07C01D5729}" dt="2024-01-24T19:53:33.765" v="13" actId="2696"/>
          <pc:sldLayoutMkLst>
            <pc:docMk/>
            <pc:sldMasterMk cId="2760705260" sldId="2147483648"/>
            <pc:sldLayoutMk cId="1036897887" sldId="2147483654"/>
          </pc:sldLayoutMkLst>
        </pc:sldLayoutChg>
        <pc:sldLayoutChg chg="del">
          <pc:chgData name="Valerie McAuslin" userId="bbee710a-709f-4316-a57c-287aa00a53e5" providerId="ADAL" clId="{9621D12B-0851-4A64-8656-8B07C01D5729}" dt="2024-01-24T19:53:34.886" v="14" actId="2696"/>
          <pc:sldLayoutMkLst>
            <pc:docMk/>
            <pc:sldMasterMk cId="2760705260" sldId="2147483648"/>
            <pc:sldLayoutMk cId="1977411368" sldId="2147483655"/>
          </pc:sldLayoutMkLst>
        </pc:sldLayoutChg>
        <pc:sldLayoutChg chg="del">
          <pc:chgData name="Valerie McAuslin" userId="bbee710a-709f-4316-a57c-287aa00a53e5" providerId="ADAL" clId="{9621D12B-0851-4A64-8656-8B07C01D5729}" dt="2024-01-24T19:53:35.925" v="15" actId="2696"/>
          <pc:sldLayoutMkLst>
            <pc:docMk/>
            <pc:sldMasterMk cId="2760705260" sldId="2147483648"/>
            <pc:sldLayoutMk cId="271318727" sldId="2147483656"/>
          </pc:sldLayoutMkLst>
        </pc:sldLayoutChg>
        <pc:sldLayoutChg chg="del">
          <pc:chgData name="Valerie McAuslin" userId="bbee710a-709f-4316-a57c-287aa00a53e5" providerId="ADAL" clId="{9621D12B-0851-4A64-8656-8B07C01D5729}" dt="2024-01-24T19:53:36.900" v="16" actId="2696"/>
          <pc:sldLayoutMkLst>
            <pc:docMk/>
            <pc:sldMasterMk cId="2760705260" sldId="2147483648"/>
            <pc:sldLayoutMk cId="4059000161" sldId="2147483657"/>
          </pc:sldLayoutMkLst>
        </pc:sldLayoutChg>
        <pc:sldLayoutChg chg="del">
          <pc:chgData name="Valerie McAuslin" userId="bbee710a-709f-4316-a57c-287aa00a53e5" providerId="ADAL" clId="{9621D12B-0851-4A64-8656-8B07C01D5729}" dt="2024-01-24T19:53:37.935" v="17" actId="2696"/>
          <pc:sldLayoutMkLst>
            <pc:docMk/>
            <pc:sldMasterMk cId="2760705260" sldId="2147483648"/>
            <pc:sldLayoutMk cId="2826298084" sldId="2147483658"/>
          </pc:sldLayoutMkLst>
        </pc:sldLayoutChg>
        <pc:sldLayoutChg chg="del">
          <pc:chgData name="Valerie McAuslin" userId="bbee710a-709f-4316-a57c-287aa00a53e5" providerId="ADAL" clId="{9621D12B-0851-4A64-8656-8B07C01D5729}" dt="2024-01-24T19:53:38.834" v="18" actId="2696"/>
          <pc:sldLayoutMkLst>
            <pc:docMk/>
            <pc:sldMasterMk cId="2760705260" sldId="2147483648"/>
            <pc:sldLayoutMk cId="283764515" sldId="214748365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719135728690093"/>
          <c:y val="0.15625199542725315"/>
          <c:w val="0.4010163751955701"/>
          <c:h val="0.74233797325902029"/>
        </c:manualLayout>
      </c:layout>
      <c:barChart>
        <c:barDir val="bar"/>
        <c:grouping val="clustered"/>
        <c:varyColors val="0"/>
        <c:ser>
          <c:idx val="0"/>
          <c:order val="0"/>
          <c:spPr>
            <a:solidFill>
              <a:srgbClr val="1F497D"/>
            </a:solidFill>
          </c:spPr>
          <c:invertIfNegative val="0"/>
          <c:dPt>
            <c:idx val="0"/>
            <c:invertIfNegative val="0"/>
            <c:bubble3D val="0"/>
            <c:spPr>
              <a:solidFill>
                <a:srgbClr val="1F497D"/>
              </a:solidFill>
              <a:scene3d>
                <a:camera prst="orthographicFront"/>
                <a:lightRig rig="threePt" dir="t"/>
              </a:scene3d>
              <a:sp3d>
                <a:bevelT w="57150"/>
                <a:bevelB w="57150"/>
              </a:sp3d>
            </c:spPr>
            <c:extLst>
              <c:ext xmlns:c16="http://schemas.microsoft.com/office/drawing/2014/chart" uri="{C3380CC4-5D6E-409C-BE32-E72D297353CC}">
                <c16:uniqueId val="{00000001-2251-4CBB-80E1-1BBE497DE0E6}"/>
              </c:ext>
            </c:extLst>
          </c:dPt>
          <c:dPt>
            <c:idx val="1"/>
            <c:invertIfNegative val="0"/>
            <c:bubble3D val="0"/>
            <c:spPr>
              <a:solidFill>
                <a:srgbClr val="4F81BD"/>
              </a:solidFill>
              <a:scene3d>
                <a:camera prst="orthographicFront"/>
                <a:lightRig rig="threePt" dir="t"/>
              </a:scene3d>
              <a:sp3d>
                <a:bevelT w="57150"/>
                <a:bevelB w="57150"/>
              </a:sp3d>
            </c:spPr>
            <c:extLst>
              <c:ext xmlns:c16="http://schemas.microsoft.com/office/drawing/2014/chart" uri="{C3380CC4-5D6E-409C-BE32-E72D297353CC}">
                <c16:uniqueId val="{00000003-2251-4CBB-80E1-1BBE497DE0E6}"/>
              </c:ext>
            </c:extLst>
          </c:dPt>
          <c:dPt>
            <c:idx val="2"/>
            <c:invertIfNegative val="0"/>
            <c:bubble3D val="0"/>
            <c:spPr>
              <a:solidFill>
                <a:sysClr val="window" lastClr="FFFFFF"/>
              </a:solidFill>
              <a:ln>
                <a:solidFill>
                  <a:sysClr val="windowText" lastClr="000000">
                    <a:lumMod val="75000"/>
                    <a:lumOff val="25000"/>
                  </a:sysClr>
                </a:solidFill>
              </a:ln>
              <a:scene3d>
                <a:camera prst="orthographicFront"/>
                <a:lightRig rig="threePt" dir="t"/>
              </a:scene3d>
              <a:sp3d>
                <a:bevelT w="57150"/>
                <a:bevelB w="57150"/>
              </a:sp3d>
            </c:spPr>
            <c:extLst>
              <c:ext xmlns:c16="http://schemas.microsoft.com/office/drawing/2014/chart" uri="{C3380CC4-5D6E-409C-BE32-E72D297353CC}">
                <c16:uniqueId val="{00000005-2251-4CBB-80E1-1BBE497DE0E6}"/>
              </c:ext>
            </c:extLst>
          </c:dPt>
          <c:dPt>
            <c:idx val="3"/>
            <c:invertIfNegative val="0"/>
            <c:bubble3D val="0"/>
            <c:spPr>
              <a:solidFill>
                <a:srgbClr val="1F497D"/>
              </a:solidFill>
              <a:scene3d>
                <a:camera prst="orthographicFront"/>
                <a:lightRig rig="threePt" dir="t"/>
              </a:scene3d>
              <a:sp3d>
                <a:bevelT/>
                <a:bevelB/>
              </a:sp3d>
            </c:spPr>
            <c:extLst>
              <c:ext xmlns:c16="http://schemas.microsoft.com/office/drawing/2014/chart" uri="{C3380CC4-5D6E-409C-BE32-E72D297353CC}">
                <c16:uniqueId val="{00000007-2251-4CBB-80E1-1BBE497DE0E6}"/>
              </c:ext>
            </c:extLst>
          </c:dPt>
          <c:dPt>
            <c:idx val="4"/>
            <c:invertIfNegative val="0"/>
            <c:bubble3D val="0"/>
            <c:spPr>
              <a:solidFill>
                <a:srgbClr val="1F497D"/>
              </a:solidFill>
              <a:scene3d>
                <a:camera prst="orthographicFront"/>
                <a:lightRig rig="threePt" dir="t"/>
              </a:scene3d>
              <a:sp3d>
                <a:bevelT/>
                <a:bevelB/>
              </a:sp3d>
            </c:spPr>
            <c:extLst>
              <c:ext xmlns:c16="http://schemas.microsoft.com/office/drawing/2014/chart" uri="{C3380CC4-5D6E-409C-BE32-E72D297353CC}">
                <c16:uniqueId val="{00000009-2251-4CBB-80E1-1BBE497DE0E6}"/>
              </c:ext>
            </c:extLst>
          </c:dPt>
          <c:dPt>
            <c:idx val="5"/>
            <c:invertIfNegative val="0"/>
            <c:bubble3D val="0"/>
            <c:spPr>
              <a:solidFill>
                <a:srgbClr val="1F497D"/>
              </a:solidFill>
              <a:scene3d>
                <a:camera prst="orthographicFront"/>
                <a:lightRig rig="threePt" dir="t"/>
              </a:scene3d>
              <a:sp3d>
                <a:bevelT/>
                <a:bevelB/>
              </a:sp3d>
            </c:spPr>
            <c:extLst>
              <c:ext xmlns:c16="http://schemas.microsoft.com/office/drawing/2014/chart" uri="{C3380CC4-5D6E-409C-BE32-E72D297353CC}">
                <c16:uniqueId val="{0000000B-2251-4CBB-80E1-1BBE497DE0E6}"/>
              </c:ext>
            </c:extLst>
          </c:dPt>
          <c:dPt>
            <c:idx val="6"/>
            <c:invertIfNegative val="0"/>
            <c:bubble3D val="0"/>
            <c:extLst>
              <c:ext xmlns:c16="http://schemas.microsoft.com/office/drawing/2014/chart" uri="{C3380CC4-5D6E-409C-BE32-E72D297353CC}">
                <c16:uniqueId val="{0000000C-2251-4CBB-80E1-1BBE497DE0E6}"/>
              </c:ext>
            </c:extLst>
          </c:dPt>
          <c:dLbls>
            <c:spPr>
              <a:noFill/>
              <a:ln>
                <a:noFill/>
              </a:ln>
              <a:effectLst/>
            </c:spPr>
            <c:txPr>
              <a:bodyPr wrap="square" lIns="38100" tIns="19050" rIns="38100" bIns="19050" anchor="ctr">
                <a:spAutoFit/>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Sheet1!$A$3:$A$3</c:f>
              <c:strCache>
                <c:ptCount val="1"/>
                <c:pt idx="0">
                  <c:v>Medical Debt in Household</c:v>
                </c:pt>
              </c:strCache>
            </c:strRef>
          </c:cat>
          <c:val>
            <c:numRef>
              <c:f>Sheet1!$B$3:$B$3</c:f>
              <c:numCache>
                <c:formatCode>0%</c:formatCode>
                <c:ptCount val="1"/>
                <c:pt idx="0">
                  <c:v>0.42</c:v>
                </c:pt>
              </c:numCache>
            </c:numRef>
          </c:val>
          <c:extLst>
            <c:ext xmlns:c16="http://schemas.microsoft.com/office/drawing/2014/chart" uri="{C3380CC4-5D6E-409C-BE32-E72D297353CC}">
              <c16:uniqueId val="{0000000D-2251-4CBB-80E1-1BBE497DE0E6}"/>
            </c:ext>
          </c:extLst>
        </c:ser>
        <c:dLbls>
          <c:dLblPos val="outEnd"/>
          <c:showLegendKey val="0"/>
          <c:showVal val="1"/>
          <c:showCatName val="0"/>
          <c:showSerName val="0"/>
          <c:showPercent val="0"/>
          <c:showBubbleSize val="0"/>
        </c:dLbls>
        <c:gapWidth val="100"/>
        <c:axId val="1162976400"/>
        <c:axId val="1162977232"/>
      </c:barChart>
      <c:valAx>
        <c:axId val="1162977232"/>
        <c:scaling>
          <c:orientation val="minMax"/>
        </c:scaling>
        <c:delete val="1"/>
        <c:axPos val="b"/>
        <c:numFmt formatCode="0%" sourceLinked="1"/>
        <c:majorTickMark val="out"/>
        <c:minorTickMark val="none"/>
        <c:tickLblPos val="nextTo"/>
        <c:crossAx val="1162976400"/>
        <c:crosses val="autoZero"/>
        <c:crossBetween val="between"/>
      </c:valAx>
      <c:catAx>
        <c:axId val="1162976400"/>
        <c:scaling>
          <c:orientation val="minMax"/>
        </c:scaling>
        <c:delete val="0"/>
        <c:axPos val="l"/>
        <c:numFmt formatCode="General" sourceLinked="1"/>
        <c:majorTickMark val="out"/>
        <c:minorTickMark val="none"/>
        <c:tickLblPos val="nextTo"/>
        <c:txPr>
          <a:bodyPr/>
          <a:lstStyle/>
          <a:p>
            <a:pPr>
              <a:defRPr sz="1800" b="1"/>
            </a:pPr>
            <a:endParaRPr lang="en-US"/>
          </a:p>
        </c:txPr>
        <c:crossAx val="1162977232"/>
        <c:crosses val="autoZero"/>
        <c:auto val="1"/>
        <c:lblAlgn val="ctr"/>
        <c:lblOffset val="100"/>
        <c:noMultiLvlLbl val="0"/>
      </c:catAx>
    </c:plotArea>
    <c:plotVisOnly val="1"/>
    <c:dispBlanksAs val="gap"/>
    <c:showDLblsOverMax val="0"/>
  </c:chart>
  <c:txPr>
    <a:bodyPr/>
    <a:lstStyle/>
    <a:p>
      <a:pPr>
        <a:defRPr sz="1000">
          <a:latin typeface="Calibri" panose="020F0502020204030204" pitchFamily="34" charset="0"/>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9155554916949249"/>
          <c:y val="0.164952830246892"/>
          <c:w val="0.39627900070885302"/>
          <c:h val="0.79312135706061249"/>
        </c:manualLayout>
      </c:layout>
      <c:barChart>
        <c:barDir val="bar"/>
        <c:grouping val="clustered"/>
        <c:varyColors val="0"/>
        <c:ser>
          <c:idx val="1"/>
          <c:order val="0"/>
          <c:tx>
            <c:strRef>
              <c:f>Sheet1!$B$1</c:f>
              <c:strCache>
                <c:ptCount val="1"/>
                <c:pt idx="0">
                  <c:v>Very Difficult</c:v>
                </c:pt>
              </c:strCache>
            </c:strRef>
          </c:tx>
          <c:spPr>
            <a:solidFill>
              <a:srgbClr val="204A7C"/>
            </a:solidFill>
            <a:scene3d>
              <a:camera prst="orthographicFront"/>
              <a:lightRig rig="threePt" dir="t"/>
            </a:scene3d>
            <a:sp3d>
              <a:bevelT w="190500" h="38100"/>
            </a:sp3d>
          </c:spPr>
          <c:invertIfNegative val="0"/>
          <c:dPt>
            <c:idx val="0"/>
            <c:invertIfNegative val="0"/>
            <c:bubble3D val="0"/>
            <c:extLst>
              <c:ext xmlns:c16="http://schemas.microsoft.com/office/drawing/2014/chart" uri="{C3380CC4-5D6E-409C-BE32-E72D297353CC}">
                <c16:uniqueId val="{00000001-D9DC-4DC6-B8AE-1BD405A5FB81}"/>
              </c:ext>
            </c:extLst>
          </c:dPt>
          <c:dPt>
            <c:idx val="1"/>
            <c:invertIfNegative val="0"/>
            <c:bubble3D val="0"/>
            <c:extLst>
              <c:ext xmlns:c16="http://schemas.microsoft.com/office/drawing/2014/chart" uri="{C3380CC4-5D6E-409C-BE32-E72D297353CC}">
                <c16:uniqueId val="{00000003-D9DC-4DC6-B8AE-1BD405A5FB81}"/>
              </c:ext>
            </c:extLst>
          </c:dPt>
          <c:dPt>
            <c:idx val="2"/>
            <c:invertIfNegative val="0"/>
            <c:bubble3D val="0"/>
            <c:extLst>
              <c:ext xmlns:c16="http://schemas.microsoft.com/office/drawing/2014/chart" uri="{C3380CC4-5D6E-409C-BE32-E72D297353CC}">
                <c16:uniqueId val="{00000005-D9DC-4DC6-B8AE-1BD405A5FB81}"/>
              </c:ext>
            </c:extLst>
          </c:dPt>
          <c:dPt>
            <c:idx val="3"/>
            <c:invertIfNegative val="0"/>
            <c:bubble3D val="0"/>
            <c:extLst>
              <c:ext xmlns:c16="http://schemas.microsoft.com/office/drawing/2014/chart" uri="{C3380CC4-5D6E-409C-BE32-E72D297353CC}">
                <c16:uniqueId val="{00000007-D9DC-4DC6-B8AE-1BD405A5FB81}"/>
              </c:ext>
            </c:extLst>
          </c:dPt>
          <c:dPt>
            <c:idx val="4"/>
            <c:invertIfNegative val="0"/>
            <c:bubble3D val="0"/>
            <c:extLst>
              <c:ext xmlns:c16="http://schemas.microsoft.com/office/drawing/2014/chart" uri="{C3380CC4-5D6E-409C-BE32-E72D297353CC}">
                <c16:uniqueId val="{00000009-D9DC-4DC6-B8AE-1BD405A5FB81}"/>
              </c:ext>
            </c:extLst>
          </c:dPt>
          <c:dLbls>
            <c:spPr>
              <a:noFill/>
              <a:ln>
                <a:noFill/>
              </a:ln>
              <a:effectLst/>
            </c:spPr>
            <c:txPr>
              <a:bodyPr/>
              <a:lstStyle/>
              <a:p>
                <a:pPr>
                  <a:defRPr sz="1200" b="1">
                    <a:solidFill>
                      <a:schemeClr val="tx2">
                        <a:lumMod val="75000"/>
                      </a:schemeClr>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Sheet1!$A$2:$A$13</c:f>
              <c:strCache>
                <c:ptCount val="12"/>
                <c:pt idx="0">
                  <c:v>Medical tests, labs, or diagnostics</c:v>
                </c:pt>
                <c:pt idx="1">
                  <c:v>Emergency hospital treatment for accident / unexpected illness</c:v>
                </c:pt>
                <c:pt idx="2">
                  <c:v>Surgery / major medical or other service / procedure in hospital</c:v>
                </c:pt>
                <c:pt idx="3">
                  <c:v>Services at an urgent care center / walk-in clinic</c:v>
                </c:pt>
                <c:pt idx="4">
                  <c:v>Dental or oral health services</c:v>
                </c:pt>
                <c:pt idx="5">
                  <c:v>Prescription drugs</c:v>
                </c:pt>
                <c:pt idx="6">
                  <c:v>Medical devices or equipment</c:v>
                </c:pt>
                <c:pt idx="7">
                  <c:v>Emergency transportation, such as an ambulance ride or LifeFlight</c:v>
                </c:pt>
                <c:pt idx="8">
                  <c:v>Mental health or substance use or addiction services</c:v>
                </c:pt>
                <c:pt idx="9">
                  <c:v>Surgery / major medical procedure outside hospital</c:v>
                </c:pt>
                <c:pt idx="10">
                  <c:v>Treatment for a COVID-19-related illness</c:v>
                </c:pt>
                <c:pt idx="11">
                  <c:v>Another type of medical service </c:v>
                </c:pt>
              </c:strCache>
            </c:strRef>
          </c:cat>
          <c:val>
            <c:numRef>
              <c:f>Sheet1!$B$2:$B$13</c:f>
              <c:numCache>
                <c:formatCode>0%</c:formatCode>
                <c:ptCount val="12"/>
                <c:pt idx="0">
                  <c:v>0.74015324184142339</c:v>
                </c:pt>
                <c:pt idx="1">
                  <c:v>0.56544529809533162</c:v>
                </c:pt>
                <c:pt idx="2">
                  <c:v>0.51</c:v>
                </c:pt>
                <c:pt idx="3">
                  <c:v>0.47204203011232626</c:v>
                </c:pt>
                <c:pt idx="4">
                  <c:v>0.43480509653846705</c:v>
                </c:pt>
                <c:pt idx="5">
                  <c:v>0.39631256604036891</c:v>
                </c:pt>
                <c:pt idx="6">
                  <c:v>0.32677435205071725</c:v>
                </c:pt>
                <c:pt idx="7">
                  <c:v>0.25557076123995071</c:v>
                </c:pt>
                <c:pt idx="8">
                  <c:v>0.21541443021143411</c:v>
                </c:pt>
                <c:pt idx="9">
                  <c:v>0.17862432364921432</c:v>
                </c:pt>
                <c:pt idx="10">
                  <c:v>0.14042187347323609</c:v>
                </c:pt>
                <c:pt idx="11">
                  <c:v>0.23867102314578997</c:v>
                </c:pt>
              </c:numCache>
            </c:numRef>
          </c:val>
          <c:extLst>
            <c:ext xmlns:c16="http://schemas.microsoft.com/office/drawing/2014/chart" uri="{C3380CC4-5D6E-409C-BE32-E72D297353CC}">
              <c16:uniqueId val="{0000000A-D9DC-4DC6-B8AE-1BD405A5FB81}"/>
            </c:ext>
          </c:extLst>
        </c:ser>
        <c:dLbls>
          <c:showLegendKey val="0"/>
          <c:showVal val="0"/>
          <c:showCatName val="0"/>
          <c:showSerName val="0"/>
          <c:showPercent val="0"/>
          <c:showBubbleSize val="0"/>
        </c:dLbls>
        <c:gapWidth val="100"/>
        <c:axId val="200208384"/>
        <c:axId val="174102720"/>
      </c:barChart>
      <c:catAx>
        <c:axId val="200208384"/>
        <c:scaling>
          <c:orientation val="maxMin"/>
        </c:scaling>
        <c:delete val="0"/>
        <c:axPos val="l"/>
        <c:numFmt formatCode="General" sourceLinked="0"/>
        <c:majorTickMark val="out"/>
        <c:minorTickMark val="none"/>
        <c:tickLblPos val="nextTo"/>
        <c:txPr>
          <a:bodyPr/>
          <a:lstStyle/>
          <a:p>
            <a:pPr algn="r">
              <a:defRPr sz="1600" b="0"/>
            </a:pPr>
            <a:endParaRPr lang="en-US"/>
          </a:p>
        </c:txPr>
        <c:crossAx val="174102720"/>
        <c:crosses val="autoZero"/>
        <c:auto val="1"/>
        <c:lblAlgn val="ctr"/>
        <c:lblOffset val="100"/>
        <c:noMultiLvlLbl val="0"/>
      </c:catAx>
      <c:valAx>
        <c:axId val="174102720"/>
        <c:scaling>
          <c:orientation val="minMax"/>
          <c:max val="1"/>
        </c:scaling>
        <c:delete val="1"/>
        <c:axPos val="t"/>
        <c:numFmt formatCode="0%" sourceLinked="1"/>
        <c:majorTickMark val="out"/>
        <c:minorTickMark val="none"/>
        <c:tickLblPos val="nextTo"/>
        <c:crossAx val="200208384"/>
        <c:crosses val="autoZero"/>
        <c:crossBetween val="between"/>
      </c:valAx>
    </c:plotArea>
    <c:plotVisOnly val="1"/>
    <c:dispBlanksAs val="gap"/>
    <c:showDLblsOverMax val="0"/>
  </c:chart>
  <c:txPr>
    <a:bodyPr/>
    <a:lstStyle/>
    <a:p>
      <a:pPr>
        <a:defRPr sz="10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2616858007252898"/>
          <c:y val="0.1727894307501622"/>
          <c:w val="0.44126705535853811"/>
          <c:h val="0.82185555890593653"/>
        </c:manualLayout>
      </c:layout>
      <c:barChart>
        <c:barDir val="bar"/>
        <c:grouping val="clustered"/>
        <c:varyColors val="0"/>
        <c:ser>
          <c:idx val="1"/>
          <c:order val="0"/>
          <c:tx>
            <c:strRef>
              <c:f>Sheet1!$B$1</c:f>
              <c:strCache>
                <c:ptCount val="1"/>
                <c:pt idx="0">
                  <c:v>Very Difficult</c:v>
                </c:pt>
              </c:strCache>
            </c:strRef>
          </c:tx>
          <c:spPr>
            <a:solidFill>
              <a:srgbClr val="1F497D"/>
            </a:solidFill>
            <a:scene3d>
              <a:camera prst="orthographicFront"/>
              <a:lightRig rig="threePt" dir="t"/>
            </a:scene3d>
            <a:sp3d>
              <a:bevelT w="190500" h="38100"/>
            </a:sp3d>
          </c:spPr>
          <c:invertIfNegative val="0"/>
          <c:dPt>
            <c:idx val="0"/>
            <c:invertIfNegative val="0"/>
            <c:bubble3D val="0"/>
            <c:extLst>
              <c:ext xmlns:c16="http://schemas.microsoft.com/office/drawing/2014/chart" uri="{C3380CC4-5D6E-409C-BE32-E72D297353CC}">
                <c16:uniqueId val="{00000001-D9DC-4DC6-B8AE-1BD405A5FB81}"/>
              </c:ext>
            </c:extLst>
          </c:dPt>
          <c:dPt>
            <c:idx val="1"/>
            <c:invertIfNegative val="0"/>
            <c:bubble3D val="0"/>
            <c:extLst>
              <c:ext xmlns:c16="http://schemas.microsoft.com/office/drawing/2014/chart" uri="{C3380CC4-5D6E-409C-BE32-E72D297353CC}">
                <c16:uniqueId val="{00000003-D9DC-4DC6-B8AE-1BD405A5FB81}"/>
              </c:ext>
            </c:extLst>
          </c:dPt>
          <c:dPt>
            <c:idx val="2"/>
            <c:invertIfNegative val="0"/>
            <c:bubble3D val="0"/>
            <c:extLst>
              <c:ext xmlns:c16="http://schemas.microsoft.com/office/drawing/2014/chart" uri="{C3380CC4-5D6E-409C-BE32-E72D297353CC}">
                <c16:uniqueId val="{00000005-D9DC-4DC6-B8AE-1BD405A5FB81}"/>
              </c:ext>
            </c:extLst>
          </c:dPt>
          <c:dPt>
            <c:idx val="3"/>
            <c:invertIfNegative val="0"/>
            <c:bubble3D val="0"/>
            <c:extLst>
              <c:ext xmlns:c16="http://schemas.microsoft.com/office/drawing/2014/chart" uri="{C3380CC4-5D6E-409C-BE32-E72D297353CC}">
                <c16:uniqueId val="{00000007-D9DC-4DC6-B8AE-1BD405A5FB81}"/>
              </c:ext>
            </c:extLst>
          </c:dPt>
          <c:dPt>
            <c:idx val="4"/>
            <c:invertIfNegative val="0"/>
            <c:bubble3D val="0"/>
            <c:extLst>
              <c:ext xmlns:c16="http://schemas.microsoft.com/office/drawing/2014/chart" uri="{C3380CC4-5D6E-409C-BE32-E72D297353CC}">
                <c16:uniqueId val="{00000009-D9DC-4DC6-B8AE-1BD405A5FB81}"/>
              </c:ext>
            </c:extLst>
          </c:dPt>
          <c:dLbls>
            <c:spPr>
              <a:noFill/>
              <a:ln>
                <a:noFill/>
              </a:ln>
              <a:effectLst/>
            </c:spPr>
            <c:txPr>
              <a:bodyPr/>
              <a:lstStyle/>
              <a:p>
                <a:pPr>
                  <a:defRPr sz="1200" b="1">
                    <a:solidFill>
                      <a:schemeClr val="tx2"/>
                    </a:solidFill>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Sheet1!$A$2:$A$12</c:f>
              <c:strCache>
                <c:ptCount val="11"/>
                <c:pt idx="0">
                  <c:v>Struggled to pay for basic necessities like food, heat, or housing</c:v>
                </c:pt>
                <c:pt idx="1">
                  <c:v>Used all or most savings</c:v>
                </c:pt>
                <c:pt idx="2">
                  <c:v>Incurred new or additional credit card debt</c:v>
                </c:pt>
                <c:pt idx="3">
                  <c:v>Been contacted by a collection agency</c:v>
                </c:pt>
                <c:pt idx="4">
                  <c:v>Withdrew retirement or non-retirement investments</c:v>
                </c:pt>
                <c:pt idx="5">
                  <c:v>Been placed on a long-term payment plan with provider</c:v>
                </c:pt>
                <c:pt idx="6">
                  <c:v>Took on some other form of debt</c:v>
                </c:pt>
                <c:pt idx="7">
                  <c:v>Received a loan or gift from family or friends</c:v>
                </c:pt>
                <c:pt idx="8">
                  <c:v>Had a bill forgiven by a hospital or medical provider</c:v>
                </c:pt>
                <c:pt idx="9">
                  <c:v>Took home equity loan, additional mortgage, refinanced home</c:v>
                </c:pt>
                <c:pt idx="10">
                  <c:v>Been taken to court</c:v>
                </c:pt>
              </c:strCache>
            </c:strRef>
          </c:cat>
          <c:val>
            <c:numRef>
              <c:f>Sheet1!$B$2:$B$12</c:f>
              <c:numCache>
                <c:formatCode>0%</c:formatCode>
                <c:ptCount val="11"/>
                <c:pt idx="0">
                  <c:v>0.33</c:v>
                </c:pt>
                <c:pt idx="1">
                  <c:v>0.32</c:v>
                </c:pt>
                <c:pt idx="2">
                  <c:v>0.31</c:v>
                </c:pt>
                <c:pt idx="3">
                  <c:v>0.31</c:v>
                </c:pt>
                <c:pt idx="4">
                  <c:v>0.18</c:v>
                </c:pt>
                <c:pt idx="5">
                  <c:v>0.16</c:v>
                </c:pt>
                <c:pt idx="6">
                  <c:v>0.14000000000000001</c:v>
                </c:pt>
                <c:pt idx="7">
                  <c:v>0.1</c:v>
                </c:pt>
                <c:pt idx="8">
                  <c:v>0.09</c:v>
                </c:pt>
                <c:pt idx="9">
                  <c:v>0.05</c:v>
                </c:pt>
                <c:pt idx="10">
                  <c:v>0.04</c:v>
                </c:pt>
              </c:numCache>
            </c:numRef>
          </c:val>
          <c:extLst>
            <c:ext xmlns:c16="http://schemas.microsoft.com/office/drawing/2014/chart" uri="{C3380CC4-5D6E-409C-BE32-E72D297353CC}">
              <c16:uniqueId val="{0000000A-D9DC-4DC6-B8AE-1BD405A5FB81}"/>
            </c:ext>
          </c:extLst>
        </c:ser>
        <c:dLbls>
          <c:showLegendKey val="0"/>
          <c:showVal val="0"/>
          <c:showCatName val="0"/>
          <c:showSerName val="0"/>
          <c:showPercent val="0"/>
          <c:showBubbleSize val="0"/>
        </c:dLbls>
        <c:gapWidth val="100"/>
        <c:axId val="200208384"/>
        <c:axId val="174102720"/>
      </c:barChart>
      <c:catAx>
        <c:axId val="200208384"/>
        <c:scaling>
          <c:orientation val="maxMin"/>
        </c:scaling>
        <c:delete val="0"/>
        <c:axPos val="l"/>
        <c:numFmt formatCode="General" sourceLinked="0"/>
        <c:majorTickMark val="out"/>
        <c:minorTickMark val="none"/>
        <c:tickLblPos val="nextTo"/>
        <c:txPr>
          <a:bodyPr/>
          <a:lstStyle/>
          <a:p>
            <a:pPr algn="r">
              <a:defRPr sz="1400" b="0"/>
            </a:pPr>
            <a:endParaRPr lang="en-US"/>
          </a:p>
        </c:txPr>
        <c:crossAx val="174102720"/>
        <c:crosses val="autoZero"/>
        <c:auto val="1"/>
        <c:lblAlgn val="ctr"/>
        <c:lblOffset val="100"/>
        <c:noMultiLvlLbl val="0"/>
      </c:catAx>
      <c:valAx>
        <c:axId val="174102720"/>
        <c:scaling>
          <c:orientation val="minMax"/>
          <c:max val="1"/>
        </c:scaling>
        <c:delete val="1"/>
        <c:axPos val="t"/>
        <c:numFmt formatCode="0%" sourceLinked="1"/>
        <c:majorTickMark val="out"/>
        <c:minorTickMark val="none"/>
        <c:tickLblPos val="nextTo"/>
        <c:crossAx val="200208384"/>
        <c:crosses val="autoZero"/>
        <c:crossBetween val="between"/>
      </c:valAx>
    </c:plotArea>
    <c:plotVisOnly val="1"/>
    <c:dispBlanksAs val="gap"/>
    <c:showDLblsOverMax val="0"/>
  </c:chart>
  <c:txPr>
    <a:bodyPr/>
    <a:lstStyle/>
    <a:p>
      <a:pPr>
        <a:defRPr sz="10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013393841037039"/>
          <c:y val="0.13621862840156798"/>
          <c:w val="0.44986606158962955"/>
          <c:h val="0.85018456119767938"/>
        </c:manualLayout>
      </c:layout>
      <c:barChart>
        <c:barDir val="bar"/>
        <c:grouping val="clustered"/>
        <c:varyColors val="0"/>
        <c:ser>
          <c:idx val="1"/>
          <c:order val="0"/>
          <c:spPr>
            <a:solidFill>
              <a:srgbClr val="204A7C"/>
            </a:solidFill>
            <a:scene3d>
              <a:camera prst="orthographicFront"/>
              <a:lightRig rig="threePt" dir="t"/>
            </a:scene3d>
            <a:sp3d>
              <a:bevelT w="190500" h="38100"/>
            </a:sp3d>
          </c:spPr>
          <c:invertIfNegative val="0"/>
          <c:dPt>
            <c:idx val="0"/>
            <c:invertIfNegative val="0"/>
            <c:bubble3D val="0"/>
            <c:extLst>
              <c:ext xmlns:c16="http://schemas.microsoft.com/office/drawing/2014/chart" uri="{C3380CC4-5D6E-409C-BE32-E72D297353CC}">
                <c16:uniqueId val="{00000000-AAF9-403C-8E18-14CACDAA6476}"/>
              </c:ext>
            </c:extLst>
          </c:dPt>
          <c:dPt>
            <c:idx val="1"/>
            <c:invertIfNegative val="0"/>
            <c:bubble3D val="0"/>
            <c:extLst>
              <c:ext xmlns:c16="http://schemas.microsoft.com/office/drawing/2014/chart" uri="{C3380CC4-5D6E-409C-BE32-E72D297353CC}">
                <c16:uniqueId val="{00000001-AAF9-403C-8E18-14CACDAA6476}"/>
              </c:ext>
            </c:extLst>
          </c:dPt>
          <c:dPt>
            <c:idx val="2"/>
            <c:invertIfNegative val="0"/>
            <c:bubble3D val="0"/>
            <c:extLst>
              <c:ext xmlns:c16="http://schemas.microsoft.com/office/drawing/2014/chart" uri="{C3380CC4-5D6E-409C-BE32-E72D297353CC}">
                <c16:uniqueId val="{00000002-AAF9-403C-8E18-14CACDAA6476}"/>
              </c:ext>
            </c:extLst>
          </c:dPt>
          <c:dPt>
            <c:idx val="3"/>
            <c:invertIfNegative val="0"/>
            <c:bubble3D val="0"/>
            <c:extLst>
              <c:ext xmlns:c16="http://schemas.microsoft.com/office/drawing/2014/chart" uri="{C3380CC4-5D6E-409C-BE32-E72D297353CC}">
                <c16:uniqueId val="{00000003-AAF9-403C-8E18-14CACDAA6476}"/>
              </c:ext>
            </c:extLst>
          </c:dPt>
          <c:dPt>
            <c:idx val="4"/>
            <c:invertIfNegative val="0"/>
            <c:bubble3D val="0"/>
            <c:extLst>
              <c:ext xmlns:c16="http://schemas.microsoft.com/office/drawing/2014/chart" uri="{C3380CC4-5D6E-409C-BE32-E72D297353CC}">
                <c16:uniqueId val="{00000004-AAF9-403C-8E18-14CACDAA6476}"/>
              </c:ext>
            </c:extLst>
          </c:dPt>
          <c:dLbls>
            <c:spPr>
              <a:noFill/>
              <a:ln>
                <a:noFill/>
              </a:ln>
              <a:effectLst/>
            </c:spPr>
            <c:txPr>
              <a:bodyPr/>
              <a:lstStyle/>
              <a:p>
                <a:pPr>
                  <a:defRPr sz="1200" b="1">
                    <a:solidFill>
                      <a:schemeClr val="tx2"/>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Sheet1!$A$2:$A$11</c:f>
              <c:strCache>
                <c:ptCount val="10"/>
                <c:pt idx="0">
                  <c:v>Delayed or skipped needed dental care</c:v>
                </c:pt>
                <c:pt idx="1">
                  <c:v>Experienced discomfort or pain for longer than you may have needed to</c:v>
                </c:pt>
                <c:pt idx="2">
                  <c:v>Delayed or skipped going to the doctor when you were sick</c:v>
                </c:pt>
                <c:pt idx="3">
                  <c:v>Tried to self-medicate or find alternatives to a recommended treatment</c:v>
                </c:pt>
                <c:pt idx="4">
                  <c:v>Delayed or skipped a recommended medical test</c:v>
                </c:pt>
                <c:pt idx="5">
                  <c:v>Delayed or skipped a recommended or necessary medical procedure</c:v>
                </c:pt>
                <c:pt idx="6">
                  <c:v>Delayed or skipped mental health / substance use / addiction treatment</c:v>
                </c:pt>
                <c:pt idx="7">
                  <c:v>Postponed filling or refilling a prescription</c:v>
                </c:pt>
                <c:pt idx="8">
                  <c:v>Cut pills in half, skipped doses of medicine, or did not fill a prescription</c:v>
                </c:pt>
                <c:pt idx="9">
                  <c:v>Taken some other action</c:v>
                </c:pt>
              </c:strCache>
            </c:strRef>
          </c:cat>
          <c:val>
            <c:numRef>
              <c:f>Sheet1!$B$2:$B$11</c:f>
              <c:numCache>
                <c:formatCode>0%</c:formatCode>
                <c:ptCount val="10"/>
                <c:pt idx="0">
                  <c:v>0.46916013106167914</c:v>
                </c:pt>
                <c:pt idx="1">
                  <c:v>0.43702532712594883</c:v>
                </c:pt>
                <c:pt idx="2">
                  <c:v>0.34606735730786498</c:v>
                </c:pt>
                <c:pt idx="3">
                  <c:v>0.31946576536106802</c:v>
                </c:pt>
                <c:pt idx="4">
                  <c:v>0.30407117739185735</c:v>
                </c:pt>
                <c:pt idx="5">
                  <c:v>0.23857994352283979</c:v>
                </c:pt>
                <c:pt idx="6">
                  <c:v>0.20524298958951367</c:v>
                </c:pt>
                <c:pt idx="7">
                  <c:v>0.20177983959644</c:v>
                </c:pt>
                <c:pt idx="8">
                  <c:v>0.17371466165257052</c:v>
                </c:pt>
                <c:pt idx="9">
                  <c:v>2.419354838709678E-2</c:v>
                </c:pt>
              </c:numCache>
            </c:numRef>
          </c:val>
          <c:extLst>
            <c:ext xmlns:c16="http://schemas.microsoft.com/office/drawing/2014/chart" uri="{C3380CC4-5D6E-409C-BE32-E72D297353CC}">
              <c16:uniqueId val="{00000005-AAF9-403C-8E18-14CACDAA6476}"/>
            </c:ext>
          </c:extLst>
        </c:ser>
        <c:dLbls>
          <c:showLegendKey val="0"/>
          <c:showVal val="0"/>
          <c:showCatName val="0"/>
          <c:showSerName val="0"/>
          <c:showPercent val="0"/>
          <c:showBubbleSize val="0"/>
        </c:dLbls>
        <c:gapWidth val="100"/>
        <c:axId val="200208384"/>
        <c:axId val="174102720"/>
      </c:barChart>
      <c:catAx>
        <c:axId val="200208384"/>
        <c:scaling>
          <c:orientation val="maxMin"/>
        </c:scaling>
        <c:delete val="0"/>
        <c:axPos val="l"/>
        <c:numFmt formatCode="General" sourceLinked="0"/>
        <c:majorTickMark val="out"/>
        <c:minorTickMark val="none"/>
        <c:tickLblPos val="nextTo"/>
        <c:txPr>
          <a:bodyPr/>
          <a:lstStyle/>
          <a:p>
            <a:pPr algn="r">
              <a:defRPr sz="1200" b="1"/>
            </a:pPr>
            <a:endParaRPr lang="en-US"/>
          </a:p>
        </c:txPr>
        <c:crossAx val="174102720"/>
        <c:crosses val="autoZero"/>
        <c:auto val="1"/>
        <c:lblAlgn val="ctr"/>
        <c:lblOffset val="100"/>
        <c:noMultiLvlLbl val="0"/>
      </c:catAx>
      <c:valAx>
        <c:axId val="174102720"/>
        <c:scaling>
          <c:orientation val="minMax"/>
          <c:max val="1"/>
        </c:scaling>
        <c:delete val="1"/>
        <c:axPos val="t"/>
        <c:numFmt formatCode="0%" sourceLinked="1"/>
        <c:majorTickMark val="out"/>
        <c:minorTickMark val="none"/>
        <c:tickLblPos val="nextTo"/>
        <c:crossAx val="200208384"/>
        <c:crosses val="autoZero"/>
        <c:crossBetween val="between"/>
      </c:valAx>
    </c:plotArea>
    <c:plotVisOnly val="1"/>
    <c:dispBlanksAs val="gap"/>
    <c:showDLblsOverMax val="0"/>
  </c:chart>
  <c:txPr>
    <a:bodyPr/>
    <a:lstStyle/>
    <a:p>
      <a:pPr>
        <a:defRPr sz="10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7893856330443817"/>
          <c:y val="0.1811482304704404"/>
          <c:w val="0.44092439820081708"/>
          <c:h val="0.81621336276161005"/>
        </c:manualLayout>
      </c:layout>
      <c:pieChart>
        <c:varyColors val="1"/>
        <c:ser>
          <c:idx val="0"/>
          <c:order val="0"/>
          <c:explosion val="1"/>
          <c:dPt>
            <c:idx val="0"/>
            <c:bubble3D val="0"/>
            <c:explosion val="0"/>
            <c:spPr>
              <a:solidFill>
                <a:schemeClr val="accent1">
                  <a:shade val="53000"/>
                </a:schemeClr>
              </a:solidFill>
              <a:ln>
                <a:noFill/>
              </a:ln>
              <a:effectLst/>
              <a:scene3d>
                <a:camera prst="orthographicFront"/>
                <a:lightRig rig="threePt" dir="t"/>
              </a:scene3d>
              <a:sp3d>
                <a:bevelT w="57150"/>
                <a:bevelB w="57150"/>
              </a:sp3d>
            </c:spPr>
            <c:extLst>
              <c:ext xmlns:c16="http://schemas.microsoft.com/office/drawing/2014/chart" uri="{C3380CC4-5D6E-409C-BE32-E72D297353CC}">
                <c16:uniqueId val="{00000001-224F-4903-9E5D-2390ACF3038E}"/>
              </c:ext>
            </c:extLst>
          </c:dPt>
          <c:dPt>
            <c:idx val="1"/>
            <c:bubble3D val="0"/>
            <c:explosion val="0"/>
            <c:spPr>
              <a:solidFill>
                <a:schemeClr val="accent1">
                  <a:shade val="76000"/>
                </a:schemeClr>
              </a:solidFill>
              <a:ln>
                <a:noFill/>
              </a:ln>
              <a:effectLst/>
              <a:scene3d>
                <a:camera prst="orthographicFront"/>
                <a:lightRig rig="threePt" dir="t"/>
              </a:scene3d>
              <a:sp3d>
                <a:bevelT w="57150"/>
                <a:bevelB w="57150"/>
              </a:sp3d>
            </c:spPr>
            <c:extLst>
              <c:ext xmlns:c16="http://schemas.microsoft.com/office/drawing/2014/chart" uri="{C3380CC4-5D6E-409C-BE32-E72D297353CC}">
                <c16:uniqueId val="{00000003-224F-4903-9E5D-2390ACF3038E}"/>
              </c:ext>
            </c:extLst>
          </c:dPt>
          <c:dPt>
            <c:idx val="2"/>
            <c:bubble3D val="0"/>
            <c:explosion val="0"/>
            <c:spPr>
              <a:solidFill>
                <a:srgbClr val="204A7C"/>
              </a:solidFill>
              <a:ln>
                <a:noFill/>
              </a:ln>
              <a:effectLst/>
              <a:scene3d>
                <a:camera prst="orthographicFront"/>
                <a:lightRig rig="threePt" dir="t"/>
              </a:scene3d>
              <a:sp3d>
                <a:bevelT w="57150"/>
                <a:bevelB w="57150"/>
              </a:sp3d>
            </c:spPr>
            <c:extLst>
              <c:ext xmlns:c16="http://schemas.microsoft.com/office/drawing/2014/chart" uri="{C3380CC4-5D6E-409C-BE32-E72D297353CC}">
                <c16:uniqueId val="{00000005-224F-4903-9E5D-2390ACF3038E}"/>
              </c:ext>
            </c:extLst>
          </c:dPt>
          <c:dPt>
            <c:idx val="3"/>
            <c:bubble3D val="0"/>
            <c:spPr>
              <a:solidFill>
                <a:schemeClr val="accent1">
                  <a:tint val="77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7-224F-4903-9E5D-2390ACF3038E}"/>
              </c:ext>
            </c:extLst>
          </c:dPt>
          <c:dPt>
            <c:idx val="4"/>
            <c:bubble3D val="0"/>
            <c:spPr>
              <a:solidFill>
                <a:schemeClr val="accent1">
                  <a:tint val="54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9-224F-4903-9E5D-2390ACF3038E}"/>
              </c:ext>
            </c:extLst>
          </c:dPt>
          <c:dPt>
            <c:idx val="5"/>
            <c:bubble3D val="0"/>
            <c:spPr>
              <a:solidFill>
                <a:schemeClr val="accent1">
                  <a:tint val="30000"/>
                </a:schemeClr>
              </a:solidFill>
              <a:ln>
                <a:noFill/>
              </a:ln>
              <a:effectLst/>
              <a:scene3d>
                <a:camera prst="orthographicFront"/>
                <a:lightRig rig="threePt" dir="t"/>
              </a:scene3d>
              <a:sp3d>
                <a:bevelT/>
                <a:bevelB/>
              </a:sp3d>
            </c:spPr>
            <c:extLst>
              <c:ext xmlns:c16="http://schemas.microsoft.com/office/drawing/2014/chart" uri="{C3380CC4-5D6E-409C-BE32-E72D297353CC}">
                <c16:uniqueId val="{0000000B-224F-4903-9E5D-2390ACF3038E}"/>
              </c:ext>
            </c:extLst>
          </c:dPt>
          <c:dPt>
            <c:idx val="6"/>
            <c:bubble3D val="0"/>
            <c:spPr>
              <a:solidFill>
                <a:schemeClr val="accent1">
                  <a:tint val="7000"/>
                </a:schemeClr>
              </a:solidFill>
              <a:ln>
                <a:noFill/>
              </a:ln>
              <a:effectLst/>
            </c:spPr>
            <c:extLst>
              <c:ext xmlns:c16="http://schemas.microsoft.com/office/drawing/2014/chart" uri="{C3380CC4-5D6E-409C-BE32-E72D297353CC}">
                <c16:uniqueId val="{0000000D-224F-4903-9E5D-2390ACF3038E}"/>
              </c:ext>
            </c:extLst>
          </c:dPt>
          <c:dLbls>
            <c:dLbl>
              <c:idx val="0"/>
              <c:layout>
                <c:manualLayout>
                  <c:x val="0.13799966533823219"/>
                  <c:y val="0.14186453505559665"/>
                </c:manualLayout>
              </c:layout>
              <c:tx>
                <c:rich>
                  <a:bodyPr rot="0" spcFirstLastPara="1" vertOverflow="ellipsis" vert="horz" wrap="square" anchor="ctr" anchorCtr="1"/>
                  <a:lstStyle/>
                  <a:p>
                    <a:pPr algn="ctr">
                      <a:defRPr lang="en-US" sz="1600" b="1" i="0" u="none" strike="noStrike" kern="1200" baseline="0">
                        <a:solidFill>
                          <a:schemeClr val="accent1">
                            <a:lumMod val="50000"/>
                          </a:schemeClr>
                        </a:solidFill>
                        <a:latin typeface="Calibri" panose="020F0502020204030204" pitchFamily="34" charset="0"/>
                        <a:ea typeface="Times New Roman"/>
                        <a:cs typeface="Times New Roman"/>
                      </a:defRPr>
                    </a:pPr>
                    <a:fld id="{00079364-7864-4AB9-A9CD-085B976056F6}" type="CATEGORYNAME">
                      <a:rPr lang="en-US" sz="1600" b="1" dirty="0">
                        <a:solidFill>
                          <a:schemeClr val="accent1">
                            <a:lumMod val="50000"/>
                          </a:schemeClr>
                        </a:solidFill>
                      </a:rPr>
                      <a:pPr algn="ctr">
                        <a:defRPr lang="en-US" sz="1600" b="1">
                          <a:solidFill>
                            <a:schemeClr val="accent1">
                              <a:lumMod val="50000"/>
                            </a:schemeClr>
                          </a:solidFill>
                          <a:ea typeface="Times New Roman"/>
                          <a:cs typeface="Times New Roman"/>
                        </a:defRPr>
                      </a:pPr>
                      <a:t>[CATEGORY NAME]</a:t>
                    </a:fld>
                    <a:r>
                      <a:rPr lang="en-US" sz="1600" b="1" baseline="0">
                        <a:solidFill>
                          <a:schemeClr val="accent1">
                            <a:lumMod val="50000"/>
                          </a:schemeClr>
                        </a:solidFill>
                      </a:rPr>
                      <a:t>
</a:t>
                    </a:r>
                    <a:fld id="{9F0C2C57-2E25-4DBB-A195-27C4FCCD3664}" type="VALUE">
                      <a:rPr lang="en-US" sz="1600" b="1" baseline="0" dirty="0">
                        <a:solidFill>
                          <a:schemeClr val="accent1">
                            <a:lumMod val="50000"/>
                          </a:schemeClr>
                        </a:solidFill>
                      </a:rPr>
                      <a:pPr algn="ctr">
                        <a:defRPr lang="en-US" sz="1600" b="1">
                          <a:solidFill>
                            <a:schemeClr val="accent1">
                              <a:lumMod val="50000"/>
                            </a:schemeClr>
                          </a:solidFill>
                          <a:ea typeface="Times New Roman"/>
                          <a:cs typeface="Times New Roman"/>
                        </a:defRPr>
                      </a:pPr>
                      <a:t>[VALUE]</a:t>
                    </a:fld>
                    <a:endParaRPr lang="en-US" sz="1600" b="1" baseline="0">
                      <a:solidFill>
                        <a:schemeClr val="accent1">
                          <a:lumMod val="50000"/>
                        </a:schemeClr>
                      </a:solidFill>
                    </a:endParaRPr>
                  </a:p>
                </c:rich>
              </c:tx>
              <c:spPr>
                <a:noFill/>
                <a:ln>
                  <a:noFill/>
                </a:ln>
                <a:effectLst/>
              </c:spPr>
              <c:txPr>
                <a:bodyPr rot="0" spcFirstLastPara="1" vertOverflow="ellipsis" vert="horz" wrap="square" anchor="ctr" anchorCtr="1"/>
                <a:lstStyle/>
                <a:p>
                  <a:pPr algn="ctr">
                    <a:defRPr lang="en-US" sz="1600" b="1" i="0" u="none" strike="noStrike" kern="1200" baseline="0">
                      <a:solidFill>
                        <a:schemeClr val="accent1">
                          <a:lumMod val="50000"/>
                        </a:schemeClr>
                      </a:solidFill>
                      <a:latin typeface="Calibri" panose="020F0502020204030204" pitchFamily="34" charset="0"/>
                      <a:ea typeface="Times New Roman"/>
                      <a:cs typeface="Times New Roman"/>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020807948924015"/>
                      <c:h val="0.35080194062088982"/>
                    </c:manualLayout>
                  </c15:layout>
                  <c15:dlblFieldTable/>
                  <c15:showDataLabelsRange val="0"/>
                </c:ext>
                <c:ext xmlns:c16="http://schemas.microsoft.com/office/drawing/2014/chart" uri="{C3380CC4-5D6E-409C-BE32-E72D297353CC}">
                  <c16:uniqueId val="{00000001-224F-4903-9E5D-2390ACF3038E}"/>
                </c:ext>
              </c:extLst>
            </c:dLbl>
            <c:dLbl>
              <c:idx val="1"/>
              <c:layout>
                <c:manualLayout>
                  <c:x val="5.1190063755198863E-2"/>
                  <c:y val="0.17567467904404913"/>
                </c:manualLayout>
              </c:layout>
              <c:tx>
                <c:rich>
                  <a:bodyPr rot="0" spcFirstLastPara="1" vertOverflow="ellipsis" vert="horz" wrap="square" anchor="ctr" anchorCtr="1"/>
                  <a:lstStyle/>
                  <a:p>
                    <a:pPr algn="ctr">
                      <a:defRPr lang="en-US" sz="1600" b="1" i="0" u="none" strike="noStrike" kern="1200" baseline="0">
                        <a:solidFill>
                          <a:srgbClr val="204A7C"/>
                        </a:solidFill>
                        <a:latin typeface="Calibri" panose="020F0502020204030204" pitchFamily="34" charset="0"/>
                        <a:ea typeface="Times New Roman"/>
                        <a:cs typeface="Times New Roman"/>
                      </a:defRPr>
                    </a:pPr>
                    <a:fld id="{3F3F6265-14EB-447B-9C64-68B28E0077DE}" type="CATEGORYNAME">
                      <a:rPr lang="en-US" sz="1600" b="1">
                        <a:solidFill>
                          <a:srgbClr val="204A7C"/>
                        </a:solidFill>
                      </a:rPr>
                      <a:pPr algn="ctr">
                        <a:defRPr lang="en-US" sz="1600" b="1">
                          <a:solidFill>
                            <a:srgbClr val="204A7C"/>
                          </a:solidFill>
                          <a:ea typeface="Times New Roman"/>
                          <a:cs typeface="Times New Roman"/>
                        </a:defRPr>
                      </a:pPr>
                      <a:t>[CATEGORY NAME]</a:t>
                    </a:fld>
                    <a:r>
                      <a:rPr lang="en-US" sz="1600" b="1" baseline="0">
                        <a:solidFill>
                          <a:srgbClr val="204A7C"/>
                        </a:solidFill>
                      </a:rPr>
                      <a:t>
</a:t>
                    </a:r>
                    <a:fld id="{E4C65B07-101A-48AB-87CF-3A5D1F14CB97}" type="VALUE">
                      <a:rPr lang="en-US" sz="1600" b="1" baseline="0">
                        <a:solidFill>
                          <a:srgbClr val="204A7C"/>
                        </a:solidFill>
                      </a:rPr>
                      <a:pPr algn="ctr">
                        <a:defRPr lang="en-US" sz="1600" b="1">
                          <a:solidFill>
                            <a:srgbClr val="204A7C"/>
                          </a:solidFill>
                          <a:ea typeface="Times New Roman"/>
                          <a:cs typeface="Times New Roman"/>
                        </a:defRPr>
                      </a:pPr>
                      <a:t>[VALUE]</a:t>
                    </a:fld>
                    <a:endParaRPr lang="en-US" sz="1600" b="1" baseline="0">
                      <a:solidFill>
                        <a:srgbClr val="204A7C"/>
                      </a:solidFill>
                    </a:endParaRPr>
                  </a:p>
                </c:rich>
              </c:tx>
              <c:spPr>
                <a:noFill/>
                <a:ln>
                  <a:noFill/>
                </a:ln>
                <a:effectLst/>
              </c:spPr>
              <c:txPr>
                <a:bodyPr rot="0" spcFirstLastPara="1" vertOverflow="ellipsis" vert="horz" wrap="square" anchor="ctr" anchorCtr="1"/>
                <a:lstStyle/>
                <a:p>
                  <a:pPr algn="ctr">
                    <a:defRPr lang="en-US" sz="1600" b="1" i="0" u="none" strike="noStrike" kern="1200" baseline="0">
                      <a:solidFill>
                        <a:srgbClr val="204A7C"/>
                      </a:solidFill>
                      <a:latin typeface="Calibri" panose="020F0502020204030204" pitchFamily="34" charset="0"/>
                      <a:ea typeface="Times New Roman"/>
                      <a:cs typeface="Times New Roman"/>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763348790397474"/>
                      <c:h val="0.26147483614351352"/>
                    </c:manualLayout>
                  </c15:layout>
                  <c15:dlblFieldTable/>
                  <c15:showDataLabelsRange val="0"/>
                </c:ext>
                <c:ext xmlns:c16="http://schemas.microsoft.com/office/drawing/2014/chart" uri="{C3380CC4-5D6E-409C-BE32-E72D297353CC}">
                  <c16:uniqueId val="{00000003-224F-4903-9E5D-2390ACF3038E}"/>
                </c:ext>
              </c:extLst>
            </c:dLbl>
            <c:dLbl>
              <c:idx val="2"/>
              <c:layout>
                <c:manualLayout>
                  <c:x val="0.18300202155010795"/>
                  <c:y val="-0.16477639710390196"/>
                </c:manualLayout>
              </c:layout>
              <c:spPr>
                <a:noFill/>
                <a:ln>
                  <a:noFill/>
                </a:ln>
                <a:effectLst/>
              </c:spPr>
              <c:txPr>
                <a:bodyPr rot="0" spcFirstLastPara="1" vertOverflow="ellipsis" vert="horz" wrap="square" lIns="38100" tIns="19050" rIns="38100" bIns="19050" anchor="ctr" anchorCtr="1">
                  <a:noAutofit/>
                </a:bodyPr>
                <a:lstStyle/>
                <a:p>
                  <a:pPr algn="ctr">
                    <a:defRPr lang="en-US" sz="1600" b="1" i="0" u="none" strike="noStrike" kern="1200" baseline="0">
                      <a:solidFill>
                        <a:schemeClr val="bg1"/>
                      </a:solidFill>
                      <a:latin typeface="Calibri" panose="020F0502020204030204" pitchFamily="34" charset="0"/>
                      <a:ea typeface="Times New Roman"/>
                      <a:cs typeface="Times New Roman"/>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7681128387005471"/>
                      <c:h val="0.38175876195151515"/>
                    </c:manualLayout>
                  </c15:layout>
                </c:ext>
                <c:ext xmlns:c16="http://schemas.microsoft.com/office/drawing/2014/chart" uri="{C3380CC4-5D6E-409C-BE32-E72D297353CC}">
                  <c16:uniqueId val="{00000005-224F-4903-9E5D-2390ACF3038E}"/>
                </c:ext>
              </c:extLst>
            </c:dLbl>
            <c:dLbl>
              <c:idx val="3"/>
              <c:layout>
                <c:manualLayout>
                  <c:x val="2.0487540021653119E-2"/>
                  <c:y val="3.4104835327061635E-2"/>
                </c:manualLayout>
              </c:layout>
              <c:tx>
                <c:rich>
                  <a:bodyPr/>
                  <a:lstStyle/>
                  <a:p>
                    <a:fld id="{33286E48-687C-49DC-B8A8-8884FDCE02BC}" type="CATEGORYNAME">
                      <a:rPr lang="en-US" sz="1400" b="1">
                        <a:solidFill>
                          <a:schemeClr val="tx1"/>
                        </a:solidFill>
                      </a:rPr>
                      <a:pPr/>
                      <a:t>[CATEGORY NAME]</a:t>
                    </a:fld>
                    <a:r>
                      <a:rPr lang="en-US" sz="1400" b="1" baseline="0"/>
                      <a:t>
</a:t>
                    </a:r>
                    <a:fld id="{6CAE3301-77EE-41AF-8956-6CF3C0945C75}" type="VALUE">
                      <a:rPr lang="en-US" sz="1400" b="1" baseline="0">
                        <a:solidFill>
                          <a:schemeClr val="tx1"/>
                        </a:solidFill>
                      </a:rPr>
                      <a:pPr/>
                      <a:t>[VALUE]</a:t>
                    </a:fld>
                    <a:endParaRPr lang="en-US" sz="1400" b="1" baseline="0"/>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3524601175087023"/>
                      <c:h val="0.11138210757179115"/>
                    </c:manualLayout>
                  </c15:layout>
                  <c15:dlblFieldTable/>
                  <c15:showDataLabelsRange val="0"/>
                </c:ext>
                <c:ext xmlns:c16="http://schemas.microsoft.com/office/drawing/2014/chart" uri="{C3380CC4-5D6E-409C-BE32-E72D297353CC}">
                  <c16:uniqueId val="{00000007-224F-4903-9E5D-2390ACF3038E}"/>
                </c:ext>
              </c:extLst>
            </c:dLbl>
            <c:dLbl>
              <c:idx val="4"/>
              <c:layout>
                <c:manualLayout>
                  <c:x val="0.12349484972149111"/>
                  <c:y val="0.18074945710106402"/>
                </c:manualLayout>
              </c:layout>
              <c:tx>
                <c:rich>
                  <a:bodyPr/>
                  <a:lstStyle/>
                  <a:p>
                    <a:fld id="{9FCFB7E7-20A3-4846-9692-427FD2274075}" type="CATEGORYNAME">
                      <a:rPr lang="en-US" sz="1400" b="1">
                        <a:solidFill>
                          <a:schemeClr val="tx1"/>
                        </a:solidFill>
                      </a:rPr>
                      <a:pPr/>
                      <a:t>[CATEGORY NAME]</a:t>
                    </a:fld>
                    <a:r>
                      <a:rPr lang="en-US" sz="1400" b="1" baseline="0"/>
                      <a:t>
</a:t>
                    </a:r>
                    <a:fld id="{DB03459C-57A0-43BF-A9DF-67CE41BDC6ED}" type="VALUE">
                      <a:rPr lang="en-US" sz="1400" b="1" baseline="0">
                        <a:solidFill>
                          <a:schemeClr val="tx1"/>
                        </a:solidFill>
                      </a:rPr>
                      <a:pPr/>
                      <a:t>[VALUE]</a:t>
                    </a:fld>
                    <a:endParaRPr lang="en-US" sz="1400" b="1" baseline="0"/>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249452302786074"/>
                      <c:h val="0.13373398336474143"/>
                    </c:manualLayout>
                  </c15:layout>
                  <c15:dlblFieldTable/>
                  <c15:showDataLabelsRange val="0"/>
                </c:ext>
                <c:ext xmlns:c16="http://schemas.microsoft.com/office/drawing/2014/chart" uri="{C3380CC4-5D6E-409C-BE32-E72D297353CC}">
                  <c16:uniqueId val="{00000009-224F-4903-9E5D-2390ACF3038E}"/>
                </c:ext>
              </c:extLst>
            </c:dLbl>
            <c:dLbl>
              <c:idx val="5"/>
              <c:layout>
                <c:manualLayout>
                  <c:x val="-0.17334407797372287"/>
                  <c:y val="-3.0169246522964214E-2"/>
                </c:manualLayout>
              </c:layout>
              <c:tx>
                <c:rich>
                  <a:bodyPr rot="0" spcFirstLastPara="1" vertOverflow="ellipsis" vert="horz" wrap="square" anchor="ctr" anchorCtr="1"/>
                  <a:lstStyle/>
                  <a:p>
                    <a:pPr algn="ctr">
                      <a:defRPr lang="en-US" sz="1600" b="1" i="0" u="none" strike="noStrike" kern="1200" baseline="0">
                        <a:solidFill>
                          <a:schemeClr val="tx1"/>
                        </a:solidFill>
                        <a:latin typeface="Calibri" panose="020F0502020204030204" pitchFamily="34" charset="0"/>
                        <a:ea typeface="Times New Roman"/>
                        <a:cs typeface="Times New Roman"/>
                      </a:defRPr>
                    </a:pPr>
                    <a:fld id="{39FFBCF9-4212-4F7F-A344-65727E1F1DE5}" type="CATEGORYNAME">
                      <a:rPr lang="en-US" sz="1600" b="1" i="0" u="none" strike="noStrike" kern="1200" baseline="0">
                        <a:solidFill>
                          <a:schemeClr val="tx1"/>
                        </a:solidFill>
                        <a:latin typeface="Calibri" panose="020F0502020204030204" pitchFamily="34" charset="0"/>
                        <a:ea typeface="Times New Roman"/>
                        <a:cs typeface="Times New Roman"/>
                      </a:rPr>
                      <a:pPr algn="ctr">
                        <a:defRPr lang="en-US" sz="1600" b="1">
                          <a:ea typeface="Times New Roman"/>
                          <a:cs typeface="Times New Roman"/>
                        </a:defRPr>
                      </a:pPr>
                      <a:t>[CATEGORY NAME]</a:t>
                    </a:fld>
                    <a:r>
                      <a:rPr lang="en-US" sz="1600" b="1" i="0" u="none" strike="noStrike" kern="1200" baseline="0">
                        <a:solidFill>
                          <a:schemeClr val="tx1"/>
                        </a:solidFill>
                        <a:latin typeface="Calibri" panose="020F0502020204030204" pitchFamily="34" charset="0"/>
                        <a:ea typeface="Times New Roman"/>
                        <a:cs typeface="Times New Roman"/>
                      </a:rPr>
                      <a:t>
</a:t>
                    </a:r>
                    <a:fld id="{D5133DD9-2788-4509-8761-46F59AAC8A5F}" type="VALUE">
                      <a:rPr lang="en-US" sz="1600" b="1" i="0" u="none" strike="noStrike" kern="1200" baseline="0">
                        <a:solidFill>
                          <a:schemeClr val="tx1"/>
                        </a:solidFill>
                        <a:latin typeface="Calibri" panose="020F0502020204030204" pitchFamily="34" charset="0"/>
                        <a:ea typeface="Times New Roman"/>
                        <a:cs typeface="Times New Roman"/>
                      </a:rPr>
                      <a:pPr algn="ctr">
                        <a:defRPr lang="en-US" sz="1600" b="1">
                          <a:ea typeface="Times New Roman"/>
                          <a:cs typeface="Times New Roman"/>
                        </a:defRPr>
                      </a:pPr>
                      <a:t>[VALUE]</a:t>
                    </a:fld>
                    <a:endParaRPr lang="en-US" sz="1600" b="1" i="0" u="none" strike="noStrike" kern="1200" baseline="0">
                      <a:solidFill>
                        <a:schemeClr val="tx1"/>
                      </a:solidFill>
                      <a:latin typeface="Calibri" panose="020F0502020204030204" pitchFamily="34" charset="0"/>
                      <a:ea typeface="Times New Roman"/>
                      <a:cs typeface="Times New Roman"/>
                    </a:endParaRPr>
                  </a:p>
                </c:rich>
              </c:tx>
              <c:spPr>
                <a:noFill/>
                <a:ln>
                  <a:noFill/>
                </a:ln>
                <a:effectLst/>
              </c:spPr>
              <c:txPr>
                <a:bodyPr rot="0" spcFirstLastPara="1" vertOverflow="ellipsis" vert="horz" wrap="square" anchor="ctr" anchorCtr="1"/>
                <a:lstStyle/>
                <a:p>
                  <a:pPr algn="ctr">
                    <a:defRPr lang="en-US" sz="1600" b="1" i="0" u="none" strike="noStrike" kern="1200" baseline="0">
                      <a:solidFill>
                        <a:schemeClr val="tx1"/>
                      </a:solidFill>
                      <a:latin typeface="Calibri" panose="020F0502020204030204" pitchFamily="34" charset="0"/>
                      <a:ea typeface="Times New Roman"/>
                      <a:cs typeface="Times New Roman"/>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0645689591222209"/>
                      <c:h val="9.8024913623340634E-2"/>
                    </c:manualLayout>
                  </c15:layout>
                  <c15:dlblFieldTable/>
                  <c15:showDataLabelsRange val="0"/>
                </c:ext>
                <c:ext xmlns:c16="http://schemas.microsoft.com/office/drawing/2014/chart" uri="{C3380CC4-5D6E-409C-BE32-E72D297353CC}">
                  <c16:uniqueId val="{0000000B-224F-4903-9E5D-2390ACF3038E}"/>
                </c:ext>
              </c:extLst>
            </c:dLbl>
            <c:spPr>
              <a:noFill/>
              <a:ln>
                <a:noFill/>
              </a:ln>
              <a:effectLst/>
            </c:spPr>
            <c:txPr>
              <a:bodyPr rot="0" spcFirstLastPara="1" vertOverflow="ellipsis" vert="horz" wrap="square" anchor="ctr" anchorCtr="1"/>
              <a:lstStyle/>
              <a:p>
                <a:pPr algn="ctr">
                  <a:defRPr lang="en-US" sz="1600" b="1" i="0" u="none" strike="noStrike" kern="1200" baseline="0">
                    <a:solidFill>
                      <a:schemeClr val="bg1"/>
                    </a:solidFill>
                    <a:latin typeface="Calibri" panose="020F0502020204030204" pitchFamily="34" charset="0"/>
                    <a:ea typeface="Times New Roman"/>
                    <a:cs typeface="Times New Roman"/>
                  </a:defRPr>
                </a:pPr>
                <a:endParaRPr lang="en-US"/>
              </a:p>
            </c:txPr>
            <c:dLblPos val="inEnd"/>
            <c:showLegendKey val="0"/>
            <c:showVal val="1"/>
            <c:showCatName val="1"/>
            <c:showSerName val="0"/>
            <c:showPercent val="0"/>
            <c:showBubbleSize val="0"/>
            <c:separator>
</c:separator>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Sheet1!$A$3:$A$5</c:f>
              <c:strCache>
                <c:ptCount val="3"/>
                <c:pt idx="0">
                  <c:v>Approved for Financial Assistance Through Hospital</c:v>
                </c:pt>
                <c:pt idx="1">
                  <c:v>Denied Financial Assistance Through Hospital</c:v>
                </c:pt>
                <c:pt idx="2">
                  <c:v>Did Not Apply for Financial Assistance Through Hospital</c:v>
                </c:pt>
              </c:strCache>
            </c:strRef>
          </c:cat>
          <c:val>
            <c:numRef>
              <c:f>Sheet1!$B$3:$B$5</c:f>
              <c:numCache>
                <c:formatCode>0%</c:formatCode>
                <c:ptCount val="3"/>
                <c:pt idx="0">
                  <c:v>0.11</c:v>
                </c:pt>
                <c:pt idx="1">
                  <c:v>0.2</c:v>
                </c:pt>
                <c:pt idx="2">
                  <c:v>0.69</c:v>
                </c:pt>
              </c:numCache>
            </c:numRef>
          </c:val>
          <c:extLst>
            <c:ext xmlns:c16="http://schemas.microsoft.com/office/drawing/2014/chart" uri="{C3380CC4-5D6E-409C-BE32-E72D297353CC}">
              <c16:uniqueId val="{0000000E-224F-4903-9E5D-2390ACF3038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000">
          <a:latin typeface="Calibri" panose="020F0502020204030204" pitchFamily="34" charset="0"/>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962913986896663"/>
          <c:y val="8.8866651149825532E-2"/>
          <c:w val="0.45144515705698079"/>
          <c:h val="0.76840033634133109"/>
        </c:manualLayout>
      </c:layout>
      <c:barChart>
        <c:barDir val="bar"/>
        <c:grouping val="stacked"/>
        <c:varyColors val="0"/>
        <c:ser>
          <c:idx val="1"/>
          <c:order val="0"/>
          <c:tx>
            <c:strRef>
              <c:f>Sheet1!$B$1</c:f>
              <c:strCache>
                <c:ptCount val="1"/>
                <c:pt idx="0">
                  <c:v>Strongly Support</c:v>
                </c:pt>
              </c:strCache>
            </c:strRef>
          </c:tx>
          <c:spPr>
            <a:solidFill>
              <a:srgbClr val="1F497D">
                <a:lumMod val="75000"/>
              </a:srgbClr>
            </a:solidFill>
            <a:scene3d>
              <a:camera prst="orthographicFront"/>
              <a:lightRig rig="threePt" dir="t"/>
            </a:scene3d>
            <a:sp3d>
              <a:bevelT w="190500" h="38100"/>
            </a:sp3d>
          </c:spPr>
          <c:invertIfNegative val="0"/>
          <c:dPt>
            <c:idx val="0"/>
            <c:invertIfNegative val="0"/>
            <c:bubble3D val="0"/>
            <c:extLst>
              <c:ext xmlns:c16="http://schemas.microsoft.com/office/drawing/2014/chart" uri="{C3380CC4-5D6E-409C-BE32-E72D297353CC}">
                <c16:uniqueId val="{00000000-5E23-441D-BFC9-0B27EF417A43}"/>
              </c:ext>
            </c:extLst>
          </c:dPt>
          <c:dPt>
            <c:idx val="1"/>
            <c:invertIfNegative val="0"/>
            <c:bubble3D val="0"/>
            <c:extLst>
              <c:ext xmlns:c16="http://schemas.microsoft.com/office/drawing/2014/chart" uri="{C3380CC4-5D6E-409C-BE32-E72D297353CC}">
                <c16:uniqueId val="{00000001-5E23-441D-BFC9-0B27EF417A43}"/>
              </c:ext>
            </c:extLst>
          </c:dPt>
          <c:dPt>
            <c:idx val="2"/>
            <c:invertIfNegative val="0"/>
            <c:bubble3D val="0"/>
            <c:extLst>
              <c:ext xmlns:c16="http://schemas.microsoft.com/office/drawing/2014/chart" uri="{C3380CC4-5D6E-409C-BE32-E72D297353CC}">
                <c16:uniqueId val="{00000002-5E23-441D-BFC9-0B27EF417A43}"/>
              </c:ext>
            </c:extLst>
          </c:dPt>
          <c:dPt>
            <c:idx val="3"/>
            <c:invertIfNegative val="0"/>
            <c:bubble3D val="0"/>
            <c:extLst>
              <c:ext xmlns:c16="http://schemas.microsoft.com/office/drawing/2014/chart" uri="{C3380CC4-5D6E-409C-BE32-E72D297353CC}">
                <c16:uniqueId val="{00000003-5E23-441D-BFC9-0B27EF417A43}"/>
              </c:ext>
            </c:extLst>
          </c:dPt>
          <c:dPt>
            <c:idx val="4"/>
            <c:invertIfNegative val="0"/>
            <c:bubble3D val="0"/>
            <c:extLst>
              <c:ext xmlns:c16="http://schemas.microsoft.com/office/drawing/2014/chart" uri="{C3380CC4-5D6E-409C-BE32-E72D297353CC}">
                <c16:uniqueId val="{00000004-5E23-441D-BFC9-0B27EF417A43}"/>
              </c:ext>
            </c:extLst>
          </c:dPt>
          <c:dLbls>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Sheet1!$A$2:$A$4</c:f>
              <c:strCache>
                <c:ptCount val="3"/>
                <c:pt idx="0">
                  <c:v>Strengthening and enforcing hospital price transparency rules</c:v>
                </c:pt>
                <c:pt idx="1">
                  <c:v>Putting limits on the prices that hospitals can charge services based on actual costs of providing care and cost-growth caps  </c:v>
                </c:pt>
                <c:pt idx="2">
                  <c:v>Increasing the amount of financial assistance non-profit hospitals must provide</c:v>
                </c:pt>
              </c:strCache>
            </c:strRef>
          </c:cat>
          <c:val>
            <c:numRef>
              <c:f>Sheet1!$B$2:$B$4</c:f>
              <c:numCache>
                <c:formatCode>0%</c:formatCode>
                <c:ptCount val="3"/>
                <c:pt idx="0">
                  <c:v>0.74</c:v>
                </c:pt>
                <c:pt idx="1">
                  <c:v>0.68</c:v>
                </c:pt>
                <c:pt idx="2">
                  <c:v>0.43</c:v>
                </c:pt>
              </c:numCache>
            </c:numRef>
          </c:val>
          <c:extLst>
            <c:ext xmlns:c16="http://schemas.microsoft.com/office/drawing/2014/chart" uri="{C3380CC4-5D6E-409C-BE32-E72D297353CC}">
              <c16:uniqueId val="{00000005-5E23-441D-BFC9-0B27EF417A43}"/>
            </c:ext>
          </c:extLst>
        </c:ser>
        <c:ser>
          <c:idx val="0"/>
          <c:order val="1"/>
          <c:tx>
            <c:strRef>
              <c:f>Sheet1!$C$1</c:f>
              <c:strCache>
                <c:ptCount val="1"/>
                <c:pt idx="0">
                  <c:v>Somewhat Support</c:v>
                </c:pt>
              </c:strCache>
            </c:strRef>
          </c:tx>
          <c:spPr>
            <a:gradFill>
              <a:gsLst>
                <a:gs pos="0">
                  <a:srgbClr val="1F497D"/>
                </a:gs>
                <a:gs pos="100000">
                  <a:srgbClr val="1F497D">
                    <a:lumMod val="60000"/>
                    <a:lumOff val="40000"/>
                  </a:srgbClr>
                </a:gs>
              </a:gsLst>
              <a:lin ang="5400000" scaled="0"/>
            </a:gradFill>
            <a:scene3d>
              <a:camera prst="orthographicFront"/>
              <a:lightRig rig="threePt" dir="t"/>
            </a:scene3d>
            <a:sp3d>
              <a:bevelT w="190500" h="38100"/>
            </a:sp3d>
          </c:spPr>
          <c:invertIfNegative val="0"/>
          <c:dLbls>
            <c:numFmt formatCode="0%"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Strengthening and enforcing hospital price transparency rules</c:v>
                </c:pt>
                <c:pt idx="1">
                  <c:v>Putting limits on the prices that hospitals can charge services based on actual costs of providing care and cost-growth caps  </c:v>
                </c:pt>
                <c:pt idx="2">
                  <c:v>Increasing the amount of financial assistance non-profit hospitals must provide</c:v>
                </c:pt>
              </c:strCache>
            </c:strRef>
          </c:cat>
          <c:val>
            <c:numRef>
              <c:f>Sheet1!$C$2:$C$4</c:f>
              <c:numCache>
                <c:formatCode>General</c:formatCode>
                <c:ptCount val="3"/>
                <c:pt idx="0">
                  <c:v>0.19</c:v>
                </c:pt>
                <c:pt idx="1">
                  <c:v>0.21</c:v>
                </c:pt>
                <c:pt idx="2">
                  <c:v>0.31</c:v>
                </c:pt>
              </c:numCache>
            </c:numRef>
          </c:val>
          <c:extLst>
            <c:ext xmlns:c16="http://schemas.microsoft.com/office/drawing/2014/chart" uri="{C3380CC4-5D6E-409C-BE32-E72D297353CC}">
              <c16:uniqueId val="{00000006-5E23-441D-BFC9-0B27EF417A43}"/>
            </c:ext>
          </c:extLst>
        </c:ser>
        <c:ser>
          <c:idx val="2"/>
          <c:order val="2"/>
          <c:tx>
            <c:strRef>
              <c:f>Sheet1!$D$1</c:f>
              <c:strCache>
                <c:ptCount val="1"/>
                <c:pt idx="0">
                  <c:v>Total Support</c:v>
                </c:pt>
              </c:strCache>
            </c:strRef>
          </c:tx>
          <c:invertIfNegative val="0"/>
          <c:dLbls>
            <c:spPr>
              <a:noFill/>
              <a:ln>
                <a:noFill/>
              </a:ln>
              <a:effectLst/>
            </c:spPr>
            <c:txPr>
              <a:bodyPr wrap="square" lIns="38100" tIns="19050" rIns="38100" bIns="19050" anchor="ctr">
                <a:spAutoFit/>
              </a:bodyPr>
              <a:lstStyle/>
              <a:p>
                <a:pPr>
                  <a:defRPr sz="1600"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Strengthening and enforcing hospital price transparency rules</c:v>
                </c:pt>
                <c:pt idx="1">
                  <c:v>Putting limits on the prices that hospitals can charge services based on actual costs of providing care and cost-growth caps  </c:v>
                </c:pt>
                <c:pt idx="2">
                  <c:v>Increasing the amount of financial assistance non-profit hospitals must provide</c:v>
                </c:pt>
              </c:strCache>
            </c:strRef>
          </c:cat>
          <c:val>
            <c:numRef>
              <c:f>Sheet1!$D$2:$D$4</c:f>
              <c:numCache>
                <c:formatCode>0%</c:formatCode>
                <c:ptCount val="3"/>
                <c:pt idx="0">
                  <c:v>0.93</c:v>
                </c:pt>
                <c:pt idx="1">
                  <c:v>0.9</c:v>
                </c:pt>
                <c:pt idx="2">
                  <c:v>0.74</c:v>
                </c:pt>
              </c:numCache>
            </c:numRef>
          </c:val>
          <c:extLst>
            <c:ext xmlns:c16="http://schemas.microsoft.com/office/drawing/2014/chart" uri="{C3380CC4-5D6E-409C-BE32-E72D297353CC}">
              <c16:uniqueId val="{00000007-5E23-441D-BFC9-0B27EF417A43}"/>
            </c:ext>
          </c:extLst>
        </c:ser>
        <c:dLbls>
          <c:showLegendKey val="0"/>
          <c:showVal val="0"/>
          <c:showCatName val="0"/>
          <c:showSerName val="0"/>
          <c:showPercent val="0"/>
          <c:showBubbleSize val="0"/>
        </c:dLbls>
        <c:gapWidth val="100"/>
        <c:overlap val="100"/>
        <c:axId val="200208384"/>
        <c:axId val="174102720"/>
      </c:barChart>
      <c:catAx>
        <c:axId val="200208384"/>
        <c:scaling>
          <c:orientation val="maxMin"/>
        </c:scaling>
        <c:delete val="0"/>
        <c:axPos val="l"/>
        <c:numFmt formatCode="General" sourceLinked="0"/>
        <c:majorTickMark val="out"/>
        <c:minorTickMark val="none"/>
        <c:tickLblPos val="nextTo"/>
        <c:txPr>
          <a:bodyPr/>
          <a:lstStyle/>
          <a:p>
            <a:pPr algn="r">
              <a:defRPr sz="1800" b="0"/>
            </a:pPr>
            <a:endParaRPr lang="en-US"/>
          </a:p>
        </c:txPr>
        <c:crossAx val="174102720"/>
        <c:crosses val="autoZero"/>
        <c:auto val="1"/>
        <c:lblAlgn val="ctr"/>
        <c:lblOffset val="100"/>
        <c:noMultiLvlLbl val="0"/>
      </c:catAx>
      <c:valAx>
        <c:axId val="174102720"/>
        <c:scaling>
          <c:orientation val="minMax"/>
          <c:max val="1"/>
        </c:scaling>
        <c:delete val="1"/>
        <c:axPos val="t"/>
        <c:numFmt formatCode="0%" sourceLinked="1"/>
        <c:majorTickMark val="out"/>
        <c:minorTickMark val="none"/>
        <c:tickLblPos val="nextTo"/>
        <c:crossAx val="200208384"/>
        <c:crosses val="autoZero"/>
        <c:crossBetween val="between"/>
      </c:valAx>
    </c:plotArea>
    <c:plotVisOnly val="1"/>
    <c:dispBlanksAs val="gap"/>
    <c:showDLblsOverMax val="0"/>
  </c:chart>
  <c:txPr>
    <a:bodyPr/>
    <a:lstStyle/>
    <a:p>
      <a:pPr>
        <a:defRPr sz="10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855478488386444"/>
          <c:y val="3.7684643289524391E-3"/>
          <c:w val="0.45144515705698079"/>
          <c:h val="0.99623110954920513"/>
        </c:manualLayout>
      </c:layout>
      <c:barChart>
        <c:barDir val="bar"/>
        <c:grouping val="stacked"/>
        <c:varyColors val="0"/>
        <c:ser>
          <c:idx val="1"/>
          <c:order val="0"/>
          <c:tx>
            <c:strRef>
              <c:f>Sheet1!$B$1</c:f>
              <c:strCache>
                <c:ptCount val="1"/>
                <c:pt idx="0">
                  <c:v>Strongly Support</c:v>
                </c:pt>
              </c:strCache>
            </c:strRef>
          </c:tx>
          <c:spPr>
            <a:solidFill>
              <a:srgbClr val="1F497D">
                <a:lumMod val="75000"/>
              </a:srgbClr>
            </a:solidFill>
            <a:scene3d>
              <a:camera prst="orthographicFront"/>
              <a:lightRig rig="threePt" dir="t"/>
            </a:scene3d>
            <a:sp3d>
              <a:bevelT w="190500" h="38100"/>
            </a:sp3d>
          </c:spPr>
          <c:invertIfNegative val="0"/>
          <c:dPt>
            <c:idx val="0"/>
            <c:invertIfNegative val="0"/>
            <c:bubble3D val="0"/>
            <c:extLst>
              <c:ext xmlns:c16="http://schemas.microsoft.com/office/drawing/2014/chart" uri="{C3380CC4-5D6E-409C-BE32-E72D297353CC}">
                <c16:uniqueId val="{00000000-8C79-4132-ACCD-847719B8602B}"/>
              </c:ext>
            </c:extLst>
          </c:dPt>
          <c:dPt>
            <c:idx val="1"/>
            <c:invertIfNegative val="0"/>
            <c:bubble3D val="0"/>
            <c:extLst>
              <c:ext xmlns:c16="http://schemas.microsoft.com/office/drawing/2014/chart" uri="{C3380CC4-5D6E-409C-BE32-E72D297353CC}">
                <c16:uniqueId val="{00000001-8C79-4132-ACCD-847719B8602B}"/>
              </c:ext>
            </c:extLst>
          </c:dPt>
          <c:dPt>
            <c:idx val="2"/>
            <c:invertIfNegative val="0"/>
            <c:bubble3D val="0"/>
            <c:extLst>
              <c:ext xmlns:c16="http://schemas.microsoft.com/office/drawing/2014/chart" uri="{C3380CC4-5D6E-409C-BE32-E72D297353CC}">
                <c16:uniqueId val="{00000002-8C79-4132-ACCD-847719B8602B}"/>
              </c:ext>
            </c:extLst>
          </c:dPt>
          <c:dPt>
            <c:idx val="3"/>
            <c:invertIfNegative val="0"/>
            <c:bubble3D val="0"/>
            <c:extLst>
              <c:ext xmlns:c16="http://schemas.microsoft.com/office/drawing/2014/chart" uri="{C3380CC4-5D6E-409C-BE32-E72D297353CC}">
                <c16:uniqueId val="{00000003-8C79-4132-ACCD-847719B8602B}"/>
              </c:ext>
            </c:extLst>
          </c:dPt>
          <c:dPt>
            <c:idx val="4"/>
            <c:invertIfNegative val="0"/>
            <c:bubble3D val="0"/>
            <c:extLst>
              <c:ext xmlns:c16="http://schemas.microsoft.com/office/drawing/2014/chart" uri="{C3380CC4-5D6E-409C-BE32-E72D297353CC}">
                <c16:uniqueId val="{00000004-8C79-4132-ACCD-847719B8602B}"/>
              </c:ext>
            </c:extLst>
          </c:dPt>
          <c:cat>
            <c:numRef>
              <c:f>Sheet1!$A$2</c:f>
              <c:numCache>
                <c:formatCode>@</c:formatCode>
                <c:ptCount val="1"/>
              </c:numCache>
            </c:numRef>
          </c:cat>
          <c:val>
            <c:numRef>
              <c:f>Sheet1!$B$2</c:f>
              <c:numCache>
                <c:formatCode>0%</c:formatCode>
                <c:ptCount val="1"/>
                <c:pt idx="0">
                  <c:v>0</c:v>
                </c:pt>
              </c:numCache>
            </c:numRef>
          </c:val>
          <c:extLst>
            <c:ext xmlns:c16="http://schemas.microsoft.com/office/drawing/2014/chart" uri="{C3380CC4-5D6E-409C-BE32-E72D297353CC}">
              <c16:uniqueId val="{00000005-8C79-4132-ACCD-847719B8602B}"/>
            </c:ext>
          </c:extLst>
        </c:ser>
        <c:ser>
          <c:idx val="0"/>
          <c:order val="1"/>
          <c:tx>
            <c:strRef>
              <c:f>Sheet1!$C$1</c:f>
              <c:strCache>
                <c:ptCount val="1"/>
                <c:pt idx="0">
                  <c:v>Somewhat Support</c:v>
                </c:pt>
              </c:strCache>
            </c:strRef>
          </c:tx>
          <c:spPr>
            <a:gradFill>
              <a:gsLst>
                <a:gs pos="0">
                  <a:srgbClr val="1F497D"/>
                </a:gs>
                <a:gs pos="100000">
                  <a:srgbClr val="1F497D">
                    <a:lumMod val="60000"/>
                    <a:lumOff val="40000"/>
                  </a:srgbClr>
                </a:gs>
              </a:gsLst>
              <a:lin ang="5400000" scaled="0"/>
            </a:gradFill>
            <a:scene3d>
              <a:camera prst="orthographicFront"/>
              <a:lightRig rig="threePt" dir="t"/>
            </a:scene3d>
            <a:sp3d>
              <a:bevelT w="190500" h="38100"/>
            </a:sp3d>
          </c:spPr>
          <c:invertIfNegative val="0"/>
          <c:cat>
            <c:numRef>
              <c:f>Sheet1!$A$2</c:f>
              <c:numCache>
                <c:formatCode>@</c:formatCode>
                <c:ptCount val="1"/>
              </c:numCache>
            </c:numRef>
          </c:cat>
          <c:val>
            <c:numRef>
              <c:f>Sheet1!$C$2</c:f>
              <c:numCache>
                <c:formatCode>General</c:formatCode>
                <c:ptCount val="1"/>
                <c:pt idx="0">
                  <c:v>0</c:v>
                </c:pt>
              </c:numCache>
            </c:numRef>
          </c:val>
          <c:extLst>
            <c:ext xmlns:c16="http://schemas.microsoft.com/office/drawing/2014/chart" uri="{C3380CC4-5D6E-409C-BE32-E72D297353CC}">
              <c16:uniqueId val="{00000006-8C79-4132-ACCD-847719B8602B}"/>
            </c:ext>
          </c:extLst>
        </c:ser>
        <c:ser>
          <c:idx val="2"/>
          <c:order val="2"/>
          <c:tx>
            <c:strRef>
              <c:f>Sheet1!$D$1</c:f>
              <c:strCache>
                <c:ptCount val="1"/>
                <c:pt idx="0">
                  <c:v>Total Support</c:v>
                </c:pt>
              </c:strCache>
            </c:strRef>
          </c:tx>
          <c:invertIfNegative val="0"/>
          <c:cat>
            <c:numRef>
              <c:f>Sheet1!$A$2</c:f>
              <c:numCache>
                <c:formatCode>@</c:formatCode>
                <c:ptCount val="1"/>
              </c:numCache>
            </c:numRef>
          </c:cat>
          <c:val>
            <c:numRef>
              <c:f>Sheet1!$D$2</c:f>
              <c:numCache>
                <c:formatCode>0%</c:formatCode>
                <c:ptCount val="1"/>
                <c:pt idx="0">
                  <c:v>0</c:v>
                </c:pt>
              </c:numCache>
            </c:numRef>
          </c:val>
          <c:extLst>
            <c:ext xmlns:c16="http://schemas.microsoft.com/office/drawing/2014/chart" uri="{C3380CC4-5D6E-409C-BE32-E72D297353CC}">
              <c16:uniqueId val="{00000007-8C79-4132-ACCD-847719B8602B}"/>
            </c:ext>
          </c:extLst>
        </c:ser>
        <c:dLbls>
          <c:showLegendKey val="0"/>
          <c:showVal val="0"/>
          <c:showCatName val="0"/>
          <c:showSerName val="0"/>
          <c:showPercent val="0"/>
          <c:showBubbleSize val="0"/>
        </c:dLbls>
        <c:gapWidth val="100"/>
        <c:overlap val="100"/>
        <c:axId val="200208384"/>
        <c:axId val="174102720"/>
      </c:barChart>
      <c:catAx>
        <c:axId val="200208384"/>
        <c:scaling>
          <c:orientation val="maxMin"/>
        </c:scaling>
        <c:delete val="1"/>
        <c:axPos val="l"/>
        <c:numFmt formatCode="General" sourceLinked="0"/>
        <c:majorTickMark val="out"/>
        <c:minorTickMark val="none"/>
        <c:tickLblPos val="nextTo"/>
        <c:crossAx val="174102720"/>
        <c:crosses val="autoZero"/>
        <c:auto val="1"/>
        <c:lblAlgn val="ctr"/>
        <c:lblOffset val="100"/>
        <c:noMultiLvlLbl val="0"/>
      </c:catAx>
      <c:valAx>
        <c:axId val="174102720"/>
        <c:scaling>
          <c:orientation val="minMax"/>
          <c:max val="1"/>
        </c:scaling>
        <c:delete val="1"/>
        <c:axPos val="t"/>
        <c:numFmt formatCode="0%" sourceLinked="1"/>
        <c:majorTickMark val="out"/>
        <c:minorTickMark val="none"/>
        <c:tickLblPos val="nextTo"/>
        <c:crossAx val="200208384"/>
        <c:crosses val="autoZero"/>
        <c:crossBetween val="between"/>
      </c:valAx>
    </c:plotArea>
    <c:legend>
      <c:legendPos val="r"/>
      <c:legendEntry>
        <c:idx val="2"/>
        <c:delete val="1"/>
      </c:legendEntry>
      <c:layout>
        <c:manualLayout>
          <c:xMode val="edge"/>
          <c:yMode val="edge"/>
          <c:x val="0.38871177153012615"/>
          <c:y val="0.2205348555658537"/>
          <c:w val="0.61128822846987385"/>
          <c:h val="0.2618635121607209"/>
        </c:manualLayout>
      </c:layout>
      <c:overlay val="0"/>
      <c:txPr>
        <a:bodyPr/>
        <a:lstStyle/>
        <a:p>
          <a:pPr>
            <a:defRPr sz="1200" b="1"/>
          </a:pPr>
          <a:endParaRPr lang="en-US"/>
        </a:p>
      </c:txPr>
    </c:legend>
    <c:plotVisOnly val="1"/>
    <c:dispBlanksAs val="gap"/>
    <c:showDLblsOverMax val="0"/>
  </c:chart>
  <c:txPr>
    <a:bodyPr/>
    <a:lstStyle/>
    <a:p>
      <a:pPr>
        <a:defRPr sz="10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0.77233</cdr:x>
      <cdr:y>0.79115</cdr:y>
    </cdr:from>
    <cdr:to>
      <cdr:x>0.87846</cdr:x>
      <cdr:y>1</cdr:y>
    </cdr:to>
    <cdr:sp macro="" textlink="">
      <cdr:nvSpPr>
        <cdr:cNvPr id="2" name="TextBox 1"/>
        <cdr:cNvSpPr txBox="1"/>
      </cdr:nvSpPr>
      <cdr:spPr>
        <a:xfrm xmlns:a="http://schemas.openxmlformats.org/drawingml/2006/main">
          <a:off x="6653877" y="348450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0.77233</cdr:x>
      <cdr:y>0.79115</cdr:y>
    </cdr:from>
    <cdr:to>
      <cdr:x>0.87846</cdr:x>
      <cdr:y>1</cdr:y>
    </cdr:to>
    <cdr:sp macro="" textlink="">
      <cdr:nvSpPr>
        <cdr:cNvPr id="2" name="TextBox 1"/>
        <cdr:cNvSpPr txBox="1"/>
      </cdr:nvSpPr>
      <cdr:spPr>
        <a:xfrm xmlns:a="http://schemas.openxmlformats.org/drawingml/2006/main">
          <a:off x="6653877" y="348450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339EF9-EF9A-1585-B707-2BD9555B112A}"/>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8BECB34-461E-124E-449F-F471141D7263}"/>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5CE06E0D-83D0-4682-BD6B-9B56DFE134FA}" type="datetimeFigureOut">
              <a:rPr lang="en-US" smtClean="0"/>
              <a:t>1/24/2024</a:t>
            </a:fld>
            <a:endParaRPr lang="en-US"/>
          </a:p>
        </p:txBody>
      </p:sp>
      <p:sp>
        <p:nvSpPr>
          <p:cNvPr id="4" name="Footer Placeholder 3">
            <a:extLst>
              <a:ext uri="{FF2B5EF4-FFF2-40B4-BE49-F238E27FC236}">
                <a16:creationId xmlns:a16="http://schemas.microsoft.com/office/drawing/2014/main" id="{58AEA47D-D399-58C7-0B33-CEDA6683530C}"/>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39D589B-B985-0BAA-4F70-347B9A8CAE01}"/>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892B457E-6709-4899-AD2B-BEFA0B1E3F9B}" type="slidenum">
              <a:rPr lang="en-US" smtClean="0"/>
              <a:t>‹#›</a:t>
            </a:fld>
            <a:endParaRPr lang="en-US"/>
          </a:p>
        </p:txBody>
      </p:sp>
    </p:spTree>
    <p:extLst>
      <p:ext uri="{BB962C8B-B14F-4D97-AF65-F5344CB8AC3E}">
        <p14:creationId xmlns:p14="http://schemas.microsoft.com/office/powerpoint/2010/main" val="40717469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BE376C1B-75B5-4971-9F86-A841EBB2D326}" type="datetimeFigureOut">
              <a:rPr lang="en-US" smtClean="0"/>
              <a:t>1/24/2024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E3E03E3-A34A-4D49-984F-A056BE271B9F}" type="slidenum">
              <a:rPr lang="en-US" smtClean="0"/>
              <a:t>‹#›</a:t>
            </a:fld>
            <a:endParaRPr lang="en-US"/>
          </a:p>
        </p:txBody>
      </p:sp>
    </p:spTree>
    <p:extLst>
      <p:ext uri="{BB962C8B-B14F-4D97-AF65-F5344CB8AC3E}">
        <p14:creationId xmlns:p14="http://schemas.microsoft.com/office/powerpoint/2010/main" val="197686040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B021E-A2ED-E8AA-4C52-F432FCB5DA9E}"/>
              </a:ext>
            </a:extLst>
          </p:cNvPr>
          <p:cNvSpPr>
            <a:spLocks noGrp="1"/>
          </p:cNvSpPr>
          <p:nvPr>
            <p:ph type="ctrTitle"/>
          </p:nvPr>
        </p:nvSpPr>
        <p:spPr>
          <a:xfrm>
            <a:off x="1524000" y="1122363"/>
            <a:ext cx="9144000" cy="2387600"/>
          </a:xfrm>
        </p:spPr>
        <p:txBody>
          <a:bodyPr anchor="b"/>
          <a:lstStyle>
            <a:lvl1pPr algn="ctr">
              <a:defRPr sz="6000" b="1">
                <a:solidFill>
                  <a:schemeClr val="accent5">
                    <a:lumMod val="50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C105B973-7C8B-93A7-75D4-BAADD6DD36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00299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8FC16-F60F-9FDC-744C-7E4CBA52A6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EAF119-BF4B-265F-3BA3-3A1A0345F7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2354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CB1AA5-E315-17BF-E822-8AE7C0814F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3DE1E11-9997-787E-DAD3-C62EBE485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070526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l" defTabSz="914400" rtl="0" eaLnBrk="1" latinLnBrk="0" hangingPunct="1">
        <a:lnSpc>
          <a:spcPct val="90000"/>
        </a:lnSpc>
        <a:spcBef>
          <a:spcPct val="0"/>
        </a:spcBef>
        <a:buNone/>
        <a:defRPr sz="4400" b="1" kern="1200">
          <a:solidFill>
            <a:schemeClr val="accent5">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awoloson@mainecahc.org"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mainecahc.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 tree, nature, day&#10;&#10;Description automatically generated">
            <a:extLst>
              <a:ext uri="{FF2B5EF4-FFF2-40B4-BE49-F238E27FC236}">
                <a16:creationId xmlns:a16="http://schemas.microsoft.com/office/drawing/2014/main" id="{80815DAE-1594-2FD0-A294-1EE08B569B33}"/>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7783" b="51478"/>
          <a:stretch/>
        </p:blipFill>
        <p:spPr>
          <a:xfrm>
            <a:off x="-163775" y="8164"/>
            <a:ext cx="12625588" cy="6858000"/>
          </a:xfrm>
          <a:prstGeom prst="rect">
            <a:avLst/>
          </a:prstGeom>
        </p:spPr>
      </p:pic>
      <p:sp>
        <p:nvSpPr>
          <p:cNvPr id="2" name="Title 1">
            <a:extLst>
              <a:ext uri="{FF2B5EF4-FFF2-40B4-BE49-F238E27FC236}">
                <a16:creationId xmlns:a16="http://schemas.microsoft.com/office/drawing/2014/main" id="{4AA56CBC-C15A-A554-6CCD-1BB3E3B41DBB}"/>
              </a:ext>
            </a:extLst>
          </p:cNvPr>
          <p:cNvSpPr>
            <a:spLocks noGrp="1"/>
          </p:cNvSpPr>
          <p:nvPr>
            <p:ph type="ctrTitle"/>
          </p:nvPr>
        </p:nvSpPr>
        <p:spPr>
          <a:xfrm>
            <a:off x="1524000" y="2276632"/>
            <a:ext cx="9144000" cy="2387600"/>
          </a:xfrm>
        </p:spPr>
        <p:txBody>
          <a:bodyPr>
            <a:normAutofit/>
          </a:bodyPr>
          <a:lstStyle/>
          <a:p>
            <a:br>
              <a:rPr lang="en-US" sz="4000" dirty="0"/>
            </a:br>
            <a:endParaRPr lang="en-US" sz="2800" dirty="0"/>
          </a:p>
        </p:txBody>
      </p:sp>
      <p:sp>
        <p:nvSpPr>
          <p:cNvPr id="3" name="Subtitle 2">
            <a:extLst>
              <a:ext uri="{FF2B5EF4-FFF2-40B4-BE49-F238E27FC236}">
                <a16:creationId xmlns:a16="http://schemas.microsoft.com/office/drawing/2014/main" id="{931C3730-7FD3-9A56-19EA-970607552A8E}"/>
              </a:ext>
            </a:extLst>
          </p:cNvPr>
          <p:cNvSpPr>
            <a:spLocks noGrp="1"/>
          </p:cNvSpPr>
          <p:nvPr>
            <p:ph type="subTitle" idx="1"/>
          </p:nvPr>
        </p:nvSpPr>
        <p:spPr>
          <a:xfrm>
            <a:off x="1524000" y="956931"/>
            <a:ext cx="9144000" cy="2300619"/>
          </a:xfrm>
        </p:spPr>
        <p:txBody>
          <a:bodyPr>
            <a:normAutofit fontScale="92500" lnSpcReduction="20000"/>
          </a:bodyPr>
          <a:lstStyle/>
          <a:p>
            <a:endParaRPr lang="en-US" dirty="0"/>
          </a:p>
          <a:p>
            <a:endParaRPr lang="en-US" sz="4800" b="1" dirty="0">
              <a:solidFill>
                <a:schemeClr val="accent1">
                  <a:lumMod val="50000"/>
                </a:schemeClr>
              </a:solidFill>
            </a:endParaRPr>
          </a:p>
          <a:p>
            <a:r>
              <a:rPr lang="en-US" sz="4800" b="1" dirty="0">
                <a:solidFill>
                  <a:schemeClr val="accent1">
                    <a:lumMod val="50000"/>
                  </a:schemeClr>
                </a:solidFill>
              </a:rPr>
              <a:t>Medical Debt in Maine         </a:t>
            </a:r>
          </a:p>
          <a:p>
            <a:r>
              <a:rPr lang="en-US" sz="4800" b="1" dirty="0">
                <a:solidFill>
                  <a:schemeClr val="accent1">
                    <a:lumMod val="50000"/>
                  </a:schemeClr>
                </a:solidFill>
              </a:rPr>
              <a:t> January 25, 2024</a:t>
            </a:r>
          </a:p>
        </p:txBody>
      </p:sp>
      <p:pic>
        <p:nvPicPr>
          <p:cNvPr id="8" name="Picture 7" descr="Text&#10;&#10;Description automatically generated with medium confidence">
            <a:extLst>
              <a:ext uri="{FF2B5EF4-FFF2-40B4-BE49-F238E27FC236}">
                <a16:creationId xmlns:a16="http://schemas.microsoft.com/office/drawing/2014/main" id="{576CD250-DE4F-3841-1072-78F5BD37CC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6138" y="5049837"/>
            <a:ext cx="4392056" cy="1371600"/>
          </a:xfrm>
          <a:prstGeom prst="rect">
            <a:avLst/>
          </a:prstGeom>
        </p:spPr>
      </p:pic>
    </p:spTree>
    <p:extLst>
      <p:ext uri="{BB962C8B-B14F-4D97-AF65-F5344CB8AC3E}">
        <p14:creationId xmlns:p14="http://schemas.microsoft.com/office/powerpoint/2010/main" val="3214647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88E06E1-1C01-43F6-EC63-2987477652EB}"/>
              </a:ext>
            </a:extLst>
          </p:cNvPr>
          <p:cNvSpPr>
            <a:spLocks noGrp="1"/>
          </p:cNvSpPr>
          <p:nvPr>
            <p:ph type="title"/>
          </p:nvPr>
        </p:nvSpPr>
        <p:spPr>
          <a:xfrm>
            <a:off x="152400" y="26127"/>
            <a:ext cx="12039600" cy="1143000"/>
          </a:xfrm>
        </p:spPr>
        <p:txBody>
          <a:bodyPr>
            <a:noAutofit/>
          </a:bodyPr>
          <a:lstStyle/>
          <a:p>
            <a:pPr>
              <a:spcAft>
                <a:spcPts val="300"/>
              </a:spcAft>
            </a:pPr>
            <a:r>
              <a:rPr lang="en-US" sz="2000">
                <a:solidFill>
                  <a:prstClr val="black"/>
                </a:solidFill>
              </a:rPr>
              <a:t>Strong majorities of Mainers support a variety of proposals that directly reduce the costs of health care.  Nine out of ten support enforcing price transparency rules or limiting hospital charges. Three out of four support requiring hospitals to increase the amount of financial assistance they must provide.</a:t>
            </a:r>
            <a:endParaRPr lang="en-US" sz="2000"/>
          </a:p>
        </p:txBody>
      </p:sp>
      <p:sp>
        <p:nvSpPr>
          <p:cNvPr id="7" name="TextBox 6">
            <a:extLst>
              <a:ext uri="{FF2B5EF4-FFF2-40B4-BE49-F238E27FC236}">
                <a16:creationId xmlns:a16="http://schemas.microsoft.com/office/drawing/2014/main" id="{7932D758-78A7-D09D-8C91-E87DF8F3E711}"/>
              </a:ext>
            </a:extLst>
          </p:cNvPr>
          <p:cNvSpPr txBox="1"/>
          <p:nvPr/>
        </p:nvSpPr>
        <p:spPr>
          <a:xfrm>
            <a:off x="1066800" y="6304002"/>
            <a:ext cx="9372600" cy="400110"/>
          </a:xfrm>
          <a:prstGeom prst="rect">
            <a:avLst/>
          </a:prstGeom>
          <a:noFill/>
        </p:spPr>
        <p:txBody>
          <a:bodyPr wrap="square" rtlCol="0">
            <a:spAutoFit/>
          </a:bodyPr>
          <a:lstStyle/>
          <a:p>
            <a:pPr lvl="0" algn="ctr"/>
            <a:r>
              <a:rPr lang="en-US" sz="1000" i="1" dirty="0">
                <a:solidFill>
                  <a:srgbClr val="000000"/>
                </a:solidFill>
              </a:rPr>
              <a:t>To what extent would you support or oppose the following policies that would be designed to improve access to health care or address prescription drug and health care costs?</a:t>
            </a:r>
          </a:p>
          <a:p>
            <a:pPr lvl="0" algn="ctr"/>
            <a:endParaRPr lang="en-US" sz="1000" i="1" dirty="0">
              <a:solidFill>
                <a:srgbClr val="000000"/>
              </a:solidFill>
            </a:endParaRPr>
          </a:p>
        </p:txBody>
      </p:sp>
      <p:sp>
        <p:nvSpPr>
          <p:cNvPr id="8" name="TextBox 7">
            <a:extLst>
              <a:ext uri="{FF2B5EF4-FFF2-40B4-BE49-F238E27FC236}">
                <a16:creationId xmlns:a16="http://schemas.microsoft.com/office/drawing/2014/main" id="{D096F123-617C-0005-0C84-32CBD2717B6B}"/>
              </a:ext>
            </a:extLst>
          </p:cNvPr>
          <p:cNvSpPr txBox="1"/>
          <p:nvPr/>
        </p:nvSpPr>
        <p:spPr>
          <a:xfrm>
            <a:off x="8915400" y="6078380"/>
            <a:ext cx="3086100" cy="246221"/>
          </a:xfrm>
          <a:prstGeom prst="rect">
            <a:avLst/>
          </a:prstGeom>
          <a:noFill/>
        </p:spPr>
        <p:txBody>
          <a:bodyPr wrap="square" rtlCol="0">
            <a:spAutoFit/>
          </a:bodyPr>
          <a:lstStyle/>
          <a:p>
            <a:pPr algn="r"/>
            <a:r>
              <a:rPr lang="en-US" sz="1000">
                <a:solidFill>
                  <a:srgbClr val="000000"/>
                </a:solidFill>
              </a:rPr>
              <a:t>(n=500)</a:t>
            </a:r>
          </a:p>
        </p:txBody>
      </p:sp>
      <p:graphicFrame>
        <p:nvGraphicFramePr>
          <p:cNvPr id="9" name="Content Placeholder 8">
            <a:extLst>
              <a:ext uri="{FF2B5EF4-FFF2-40B4-BE49-F238E27FC236}">
                <a16:creationId xmlns:a16="http://schemas.microsoft.com/office/drawing/2014/main" id="{9F14177F-D836-971B-3A7F-4597C6D3CE0C}"/>
              </a:ext>
            </a:extLst>
          </p:cNvPr>
          <p:cNvGraphicFramePr>
            <a:graphicFrameLocks/>
          </p:cNvGraphicFramePr>
          <p:nvPr>
            <p:extLst>
              <p:ext uri="{D42A27DB-BD31-4B8C-83A1-F6EECF244321}">
                <p14:modId xmlns:p14="http://schemas.microsoft.com/office/powerpoint/2010/main" val="3874783560"/>
              </p:ext>
            </p:extLst>
          </p:nvPr>
        </p:nvGraphicFramePr>
        <p:xfrm>
          <a:off x="1485900" y="1843227"/>
          <a:ext cx="9144000" cy="434796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3">
            <a:extLst>
              <a:ext uri="{FF2B5EF4-FFF2-40B4-BE49-F238E27FC236}">
                <a16:creationId xmlns:a16="http://schemas.microsoft.com/office/drawing/2014/main" id="{0C406533-E5D3-8985-3703-AD1F36B6C29E}"/>
              </a:ext>
            </a:extLst>
          </p:cNvPr>
          <p:cNvSpPr txBox="1">
            <a:spLocks noChangeArrowheads="1"/>
          </p:cNvSpPr>
          <p:nvPr/>
        </p:nvSpPr>
        <p:spPr bwMode="auto">
          <a:xfrm>
            <a:off x="1905000" y="1500606"/>
            <a:ext cx="8153400" cy="356251"/>
          </a:xfrm>
          <a:prstGeom prst="rect">
            <a:avLst/>
          </a:prstGeom>
          <a:noFill/>
          <a:ln w="9525">
            <a:noFill/>
            <a:miter lim="800000"/>
            <a:headEnd/>
            <a:tailEnd/>
          </a:ln>
        </p:spPr>
        <p:txBody>
          <a:bodyPr wrap="square">
            <a:spAutoFit/>
          </a:bodyPr>
          <a:lstStyle/>
          <a:p>
            <a:pPr algn="ctr" eaLnBrk="0" fontAlgn="base" hangingPunct="0">
              <a:lnSpc>
                <a:spcPct val="85000"/>
              </a:lnSpc>
              <a:spcBef>
                <a:spcPct val="50000"/>
              </a:spcBef>
              <a:spcAft>
                <a:spcPct val="0"/>
              </a:spcAft>
            </a:pPr>
            <a:r>
              <a:rPr lang="en-US" sz="2000" b="1">
                <a:solidFill>
                  <a:prstClr val="black"/>
                </a:solidFill>
                <a:latin typeface="Calibri" panose="020F0502020204030204" pitchFamily="34" charset="0"/>
                <a:cs typeface="Arial" panose="020B0604020202020204" pitchFamily="34" charset="0"/>
              </a:rPr>
              <a:t>Support for Proposals to Improve Transparency or Reduce Hospital Costs</a:t>
            </a:r>
          </a:p>
        </p:txBody>
      </p:sp>
      <p:sp>
        <p:nvSpPr>
          <p:cNvPr id="11" name="TextBox 10">
            <a:extLst>
              <a:ext uri="{FF2B5EF4-FFF2-40B4-BE49-F238E27FC236}">
                <a16:creationId xmlns:a16="http://schemas.microsoft.com/office/drawing/2014/main" id="{1E311324-278B-4FE7-A114-C7B53D99A812}"/>
              </a:ext>
            </a:extLst>
          </p:cNvPr>
          <p:cNvSpPr txBox="1"/>
          <p:nvPr/>
        </p:nvSpPr>
        <p:spPr>
          <a:xfrm>
            <a:off x="114300" y="6096000"/>
            <a:ext cx="4991100" cy="215444"/>
          </a:xfrm>
          <a:prstGeom prst="rect">
            <a:avLst/>
          </a:prstGeom>
          <a:noFill/>
        </p:spPr>
        <p:txBody>
          <a:bodyPr wrap="square" rtlCol="0">
            <a:spAutoFit/>
          </a:bodyPr>
          <a:lstStyle/>
          <a:p>
            <a:r>
              <a:rPr lang="en-US" sz="800">
                <a:solidFill>
                  <a:srgbClr val="000000"/>
                </a:solidFill>
              </a:rPr>
              <a:t>The full descriptions of the policy proposals shown to participants are listed on page 40.</a:t>
            </a:r>
          </a:p>
        </p:txBody>
      </p:sp>
      <p:graphicFrame>
        <p:nvGraphicFramePr>
          <p:cNvPr id="12" name="Content Placeholder 8">
            <a:extLst>
              <a:ext uri="{FF2B5EF4-FFF2-40B4-BE49-F238E27FC236}">
                <a16:creationId xmlns:a16="http://schemas.microsoft.com/office/drawing/2014/main" id="{5298C6B3-33DE-B96E-87C4-664BB86887DB}"/>
              </a:ext>
            </a:extLst>
          </p:cNvPr>
          <p:cNvGraphicFramePr>
            <a:graphicFrameLocks/>
          </p:cNvGraphicFramePr>
          <p:nvPr>
            <p:extLst>
              <p:ext uri="{D42A27DB-BD31-4B8C-83A1-F6EECF244321}">
                <p14:modId xmlns:p14="http://schemas.microsoft.com/office/powerpoint/2010/main" val="1716393329"/>
              </p:ext>
            </p:extLst>
          </p:nvPr>
        </p:nvGraphicFramePr>
        <p:xfrm>
          <a:off x="3352800" y="5483170"/>
          <a:ext cx="6076950" cy="9160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8322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85C2F68-986B-F058-E6A6-07F56F5DEE7C}"/>
              </a:ext>
            </a:extLst>
          </p:cNvPr>
          <p:cNvSpPr>
            <a:spLocks noGrp="1"/>
          </p:cNvSpPr>
          <p:nvPr>
            <p:ph type="title"/>
          </p:nvPr>
        </p:nvSpPr>
        <p:spPr>
          <a:xfrm>
            <a:off x="152400" y="26127"/>
            <a:ext cx="11887200" cy="1143000"/>
          </a:xfrm>
        </p:spPr>
        <p:txBody>
          <a:bodyPr>
            <a:noAutofit/>
          </a:bodyPr>
          <a:lstStyle/>
          <a:p>
            <a:pPr>
              <a:spcAft>
                <a:spcPts val="300"/>
              </a:spcAft>
            </a:pPr>
            <a:r>
              <a:rPr lang="en-US" sz="2400">
                <a:solidFill>
                  <a:prstClr val="black"/>
                </a:solidFill>
              </a:rPr>
              <a:t>Demographic Characteristics of Survey Respondents</a:t>
            </a:r>
          </a:p>
        </p:txBody>
      </p:sp>
      <p:sp>
        <p:nvSpPr>
          <p:cNvPr id="5" name="TextBox 4">
            <a:extLst>
              <a:ext uri="{FF2B5EF4-FFF2-40B4-BE49-F238E27FC236}">
                <a16:creationId xmlns:a16="http://schemas.microsoft.com/office/drawing/2014/main" id="{11A5F95B-E773-2690-8E83-BCFF119D8673}"/>
              </a:ext>
            </a:extLst>
          </p:cNvPr>
          <p:cNvSpPr txBox="1"/>
          <p:nvPr/>
        </p:nvSpPr>
        <p:spPr>
          <a:xfrm>
            <a:off x="8915400" y="6078379"/>
            <a:ext cx="3086100" cy="246221"/>
          </a:xfrm>
          <a:prstGeom prst="rect">
            <a:avLst/>
          </a:prstGeom>
          <a:noFill/>
        </p:spPr>
        <p:txBody>
          <a:bodyPr wrap="square" rtlCol="0">
            <a:spAutoFit/>
          </a:bodyPr>
          <a:lstStyle/>
          <a:p>
            <a:pPr algn="r"/>
            <a:r>
              <a:rPr lang="en-US" sz="1000">
                <a:solidFill>
                  <a:srgbClr val="000000"/>
                </a:solidFill>
              </a:rPr>
              <a:t>(n=500)</a:t>
            </a:r>
          </a:p>
        </p:txBody>
      </p:sp>
      <p:graphicFrame>
        <p:nvGraphicFramePr>
          <p:cNvPr id="6" name="Table 5">
            <a:extLst>
              <a:ext uri="{FF2B5EF4-FFF2-40B4-BE49-F238E27FC236}">
                <a16:creationId xmlns:a16="http://schemas.microsoft.com/office/drawing/2014/main" id="{07B14F5D-C117-8D37-9AD0-1C9902586178}"/>
              </a:ext>
            </a:extLst>
          </p:cNvPr>
          <p:cNvGraphicFramePr>
            <a:graphicFrameLocks noGrp="1"/>
          </p:cNvGraphicFramePr>
          <p:nvPr>
            <p:extLst>
              <p:ext uri="{D42A27DB-BD31-4B8C-83A1-F6EECF244321}">
                <p14:modId xmlns:p14="http://schemas.microsoft.com/office/powerpoint/2010/main" val="423297138"/>
              </p:ext>
            </p:extLst>
          </p:nvPr>
        </p:nvGraphicFramePr>
        <p:xfrm>
          <a:off x="3200400" y="2474905"/>
          <a:ext cx="2834640" cy="210312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391590180"/>
                    </a:ext>
                  </a:extLst>
                </a:gridCol>
                <a:gridCol w="548640">
                  <a:extLst>
                    <a:ext uri="{9D8B030D-6E8A-4147-A177-3AD203B41FA5}">
                      <a16:colId xmlns:a16="http://schemas.microsoft.com/office/drawing/2014/main" val="33002904"/>
                    </a:ext>
                  </a:extLst>
                </a:gridCol>
              </a:tblGrid>
              <a:tr h="274320">
                <a:tc gridSpan="2">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mn-cs"/>
                        </a:rPr>
                        <a:t>Race/Ethnicity</a:t>
                      </a:r>
                    </a:p>
                  </a:txBody>
                  <a:tcPr marL="9525" marR="9525" marT="9431" marB="0" anchor="ctr"/>
                </a:tc>
                <a:tc hMerge="1">
                  <a:txBody>
                    <a:bodyPr/>
                    <a:lstStyle/>
                    <a:p>
                      <a:pPr algn="r" fontAlgn="t"/>
                      <a:endParaRPr lang="en-US" sz="1000" b="0"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547616771"/>
                  </a:ext>
                </a:extLst>
              </a:tr>
              <a:tr h="228600">
                <a:tc>
                  <a:txBody>
                    <a:bodyPr/>
                    <a:lstStyle/>
                    <a:p>
                      <a:pPr marL="57150" indent="0" algn="l" fontAlgn="t"/>
                      <a:r>
                        <a:rPr lang="en-US" sz="1200" b="0" i="0" u="none" strike="noStrike">
                          <a:solidFill>
                            <a:srgbClr val="000000"/>
                          </a:solidFill>
                          <a:effectLst/>
                          <a:latin typeface="Arial" panose="020B0604020202020204" pitchFamily="34" charset="0"/>
                        </a:rPr>
                        <a:t>White or Caucasian</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96%</a:t>
                      </a:r>
                    </a:p>
                  </a:txBody>
                  <a:tcPr marL="9525" marR="9525" marT="9525" marB="0"/>
                </a:tc>
                <a:extLst>
                  <a:ext uri="{0D108BD9-81ED-4DB2-BD59-A6C34878D82A}">
                    <a16:rowId xmlns:a16="http://schemas.microsoft.com/office/drawing/2014/main" val="2846443594"/>
                  </a:ext>
                </a:extLst>
              </a:tr>
              <a:tr h="228600">
                <a:tc>
                  <a:txBody>
                    <a:bodyPr/>
                    <a:lstStyle/>
                    <a:p>
                      <a:pPr marL="57150" indent="0" algn="l" fontAlgn="t"/>
                      <a:r>
                        <a:rPr lang="en-US" sz="1200" b="0" i="0" u="none" strike="noStrike">
                          <a:solidFill>
                            <a:srgbClr val="000000"/>
                          </a:solidFill>
                          <a:effectLst/>
                          <a:latin typeface="Arial" panose="020B0604020202020204" pitchFamily="34" charset="0"/>
                        </a:rPr>
                        <a:t>Native American</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2%</a:t>
                      </a:r>
                    </a:p>
                  </a:txBody>
                  <a:tcPr marL="9525" marR="9525" marT="9525" marB="0"/>
                </a:tc>
                <a:extLst>
                  <a:ext uri="{0D108BD9-81ED-4DB2-BD59-A6C34878D82A}">
                    <a16:rowId xmlns:a16="http://schemas.microsoft.com/office/drawing/2014/main" val="3721631892"/>
                  </a:ext>
                </a:extLst>
              </a:tr>
              <a:tr h="228600">
                <a:tc>
                  <a:txBody>
                    <a:bodyPr/>
                    <a:lstStyle/>
                    <a:p>
                      <a:pPr marL="57150" indent="0" algn="l" fontAlgn="t"/>
                      <a:r>
                        <a:rPr lang="en-US" sz="1200" b="0" i="0" u="none" strike="noStrike">
                          <a:solidFill>
                            <a:srgbClr val="000000"/>
                          </a:solidFill>
                          <a:effectLst/>
                          <a:latin typeface="Arial" panose="020B0604020202020204" pitchFamily="34" charset="0"/>
                        </a:rPr>
                        <a:t>Hispanic or Latino</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2%</a:t>
                      </a:r>
                    </a:p>
                  </a:txBody>
                  <a:tcPr marL="9525" marR="9525" marT="9525" marB="0"/>
                </a:tc>
                <a:extLst>
                  <a:ext uri="{0D108BD9-81ED-4DB2-BD59-A6C34878D82A}">
                    <a16:rowId xmlns:a16="http://schemas.microsoft.com/office/drawing/2014/main" val="261327960"/>
                  </a:ext>
                </a:extLst>
              </a:tr>
              <a:tr h="228600">
                <a:tc>
                  <a:txBody>
                    <a:bodyPr/>
                    <a:lstStyle/>
                    <a:p>
                      <a:pPr marL="57150" indent="0" algn="l" fontAlgn="t"/>
                      <a:r>
                        <a:rPr lang="en-US" sz="1200" b="0" i="0" u="none" strike="noStrike">
                          <a:solidFill>
                            <a:srgbClr val="000000"/>
                          </a:solidFill>
                          <a:effectLst/>
                          <a:latin typeface="Arial" panose="020B0604020202020204" pitchFamily="34" charset="0"/>
                        </a:rPr>
                        <a:t>African American</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1%</a:t>
                      </a:r>
                    </a:p>
                  </a:txBody>
                  <a:tcPr marL="9525" marR="9525" marT="9525" marB="0"/>
                </a:tc>
                <a:extLst>
                  <a:ext uri="{0D108BD9-81ED-4DB2-BD59-A6C34878D82A}">
                    <a16:rowId xmlns:a16="http://schemas.microsoft.com/office/drawing/2014/main" val="2007271185"/>
                  </a:ext>
                </a:extLst>
              </a:tr>
              <a:tr h="228600">
                <a:tc>
                  <a:txBody>
                    <a:bodyPr/>
                    <a:lstStyle/>
                    <a:p>
                      <a:pPr marL="57150" indent="0" algn="l" fontAlgn="t"/>
                      <a:r>
                        <a:rPr lang="en-US" sz="1200" b="0" i="0" u="none" strike="noStrike">
                          <a:solidFill>
                            <a:srgbClr val="000000"/>
                          </a:solidFill>
                          <a:effectLst/>
                          <a:latin typeface="Arial" panose="020B0604020202020204" pitchFamily="34" charset="0"/>
                        </a:rPr>
                        <a:t>Asian or Pacific Islander</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1%</a:t>
                      </a:r>
                    </a:p>
                  </a:txBody>
                  <a:tcPr marL="9525" marR="9525" marT="9525" marB="0"/>
                </a:tc>
                <a:extLst>
                  <a:ext uri="{0D108BD9-81ED-4DB2-BD59-A6C34878D82A}">
                    <a16:rowId xmlns:a16="http://schemas.microsoft.com/office/drawing/2014/main" val="2405059330"/>
                  </a:ext>
                </a:extLst>
              </a:tr>
              <a:tr h="228600">
                <a:tc>
                  <a:txBody>
                    <a:bodyPr/>
                    <a:lstStyle/>
                    <a:p>
                      <a:pPr marL="57150" indent="0" algn="l" fontAlgn="t"/>
                      <a:r>
                        <a:rPr lang="en-US" sz="1200" b="0" i="0" u="none" strike="noStrike">
                          <a:solidFill>
                            <a:srgbClr val="000000"/>
                          </a:solidFill>
                          <a:effectLst/>
                          <a:latin typeface="Arial" panose="020B0604020202020204" pitchFamily="34" charset="0"/>
                        </a:rPr>
                        <a:t>Middle Eastern</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&lt;0.5%</a:t>
                      </a:r>
                    </a:p>
                  </a:txBody>
                  <a:tcPr marL="9525" marR="9525" marT="9525" marB="0"/>
                </a:tc>
                <a:extLst>
                  <a:ext uri="{0D108BD9-81ED-4DB2-BD59-A6C34878D82A}">
                    <a16:rowId xmlns:a16="http://schemas.microsoft.com/office/drawing/2014/main" val="2953403851"/>
                  </a:ext>
                </a:extLst>
              </a:tr>
              <a:tr h="228600">
                <a:tc>
                  <a:txBody>
                    <a:bodyPr/>
                    <a:lstStyle/>
                    <a:p>
                      <a:pPr marL="57150" indent="0" algn="l" fontAlgn="t"/>
                      <a:r>
                        <a:rPr lang="en-US" sz="1200" b="0" i="0" u="none" strike="noStrike">
                          <a:solidFill>
                            <a:srgbClr val="000000"/>
                          </a:solidFill>
                          <a:effectLst/>
                          <a:latin typeface="Arial" panose="020B0604020202020204" pitchFamily="34" charset="0"/>
                        </a:rPr>
                        <a:t>Some other race, ethnicity</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&lt;0.5%</a:t>
                      </a:r>
                    </a:p>
                  </a:txBody>
                  <a:tcPr marL="9525" marR="9525" marT="9525" marB="0"/>
                </a:tc>
                <a:extLst>
                  <a:ext uri="{0D108BD9-81ED-4DB2-BD59-A6C34878D82A}">
                    <a16:rowId xmlns:a16="http://schemas.microsoft.com/office/drawing/2014/main" val="2837504124"/>
                  </a:ext>
                </a:extLst>
              </a:tr>
              <a:tr h="228600">
                <a:tc>
                  <a:txBody>
                    <a:bodyPr/>
                    <a:lstStyle/>
                    <a:p>
                      <a:pPr marL="57150" indent="0" algn="l" fontAlgn="t"/>
                      <a:r>
                        <a:rPr lang="en-US" sz="1200" b="0" i="0" u="none" strike="noStrike">
                          <a:solidFill>
                            <a:srgbClr val="000000"/>
                          </a:solidFill>
                          <a:effectLst/>
                          <a:latin typeface="Arial" panose="020B0604020202020204" pitchFamily="34" charset="0"/>
                        </a:rPr>
                        <a:t>Prefer not to say</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1%</a:t>
                      </a:r>
                    </a:p>
                  </a:txBody>
                  <a:tcPr marL="9525" marR="9525" marT="9525" marB="0"/>
                </a:tc>
                <a:extLst>
                  <a:ext uri="{0D108BD9-81ED-4DB2-BD59-A6C34878D82A}">
                    <a16:rowId xmlns:a16="http://schemas.microsoft.com/office/drawing/2014/main" val="4033402806"/>
                  </a:ext>
                </a:extLst>
              </a:tr>
            </a:tbl>
          </a:graphicData>
        </a:graphic>
      </p:graphicFrame>
      <p:graphicFrame>
        <p:nvGraphicFramePr>
          <p:cNvPr id="7" name="Table 6">
            <a:extLst>
              <a:ext uri="{FF2B5EF4-FFF2-40B4-BE49-F238E27FC236}">
                <a16:creationId xmlns:a16="http://schemas.microsoft.com/office/drawing/2014/main" id="{57A5C378-BDD8-E672-D1B1-ECD930A46C5C}"/>
              </a:ext>
            </a:extLst>
          </p:cNvPr>
          <p:cNvGraphicFramePr>
            <a:graphicFrameLocks noGrp="1"/>
          </p:cNvGraphicFramePr>
          <p:nvPr>
            <p:extLst>
              <p:ext uri="{D42A27DB-BD31-4B8C-83A1-F6EECF244321}">
                <p14:modId xmlns:p14="http://schemas.microsoft.com/office/powerpoint/2010/main" val="970206713"/>
              </p:ext>
            </p:extLst>
          </p:nvPr>
        </p:nvGraphicFramePr>
        <p:xfrm>
          <a:off x="6172200" y="2468880"/>
          <a:ext cx="2834640" cy="210312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154940386"/>
                    </a:ext>
                  </a:extLst>
                </a:gridCol>
                <a:gridCol w="548640">
                  <a:extLst>
                    <a:ext uri="{9D8B030D-6E8A-4147-A177-3AD203B41FA5}">
                      <a16:colId xmlns:a16="http://schemas.microsoft.com/office/drawing/2014/main" val="1494990977"/>
                    </a:ext>
                  </a:extLst>
                </a:gridCol>
              </a:tblGrid>
              <a:tr h="274320">
                <a:tc gridSpan="2">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mn-cs"/>
                        </a:rPr>
                        <a:t>Age</a:t>
                      </a:r>
                    </a:p>
                  </a:txBody>
                  <a:tcPr marL="9525" marR="9525" marT="9525" marB="0" anchor="ctr"/>
                </a:tc>
                <a:tc hMerge="1">
                  <a:txBody>
                    <a:bodyPr/>
                    <a:lstStyle/>
                    <a:p>
                      <a:pPr algn="r" fontAlgn="t"/>
                      <a:endParaRPr lang="en-US" sz="1000" b="0"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2809790309"/>
                  </a:ext>
                </a:extLst>
              </a:tr>
              <a:tr h="228600">
                <a:tc>
                  <a:txBody>
                    <a:bodyPr/>
                    <a:lstStyle/>
                    <a:p>
                      <a:pPr marL="57150" indent="0" algn="l" fontAlgn="t"/>
                      <a:r>
                        <a:rPr lang="en-US" sz="1200" b="0" i="0" u="none" strike="noStrike">
                          <a:solidFill>
                            <a:srgbClr val="000000"/>
                          </a:solidFill>
                          <a:effectLst/>
                          <a:latin typeface="Arial" panose="020B0604020202020204" pitchFamily="34" charset="0"/>
                        </a:rPr>
                        <a:t>18 to 24</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7%</a:t>
                      </a:r>
                    </a:p>
                  </a:txBody>
                  <a:tcPr marL="9525" marR="9525" marT="9525" marB="0"/>
                </a:tc>
                <a:extLst>
                  <a:ext uri="{0D108BD9-81ED-4DB2-BD59-A6C34878D82A}">
                    <a16:rowId xmlns:a16="http://schemas.microsoft.com/office/drawing/2014/main" val="3519214250"/>
                  </a:ext>
                </a:extLst>
              </a:tr>
              <a:tr h="228600">
                <a:tc>
                  <a:txBody>
                    <a:bodyPr/>
                    <a:lstStyle/>
                    <a:p>
                      <a:pPr marL="57150" indent="0" algn="l" fontAlgn="t"/>
                      <a:r>
                        <a:rPr lang="en-US" sz="1200" b="0" i="0" u="none" strike="noStrike">
                          <a:solidFill>
                            <a:srgbClr val="000000"/>
                          </a:solidFill>
                          <a:effectLst/>
                          <a:latin typeface="Arial" panose="020B0604020202020204" pitchFamily="34" charset="0"/>
                        </a:rPr>
                        <a:t>25 to 34</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16%</a:t>
                      </a:r>
                    </a:p>
                  </a:txBody>
                  <a:tcPr marL="9525" marR="9525" marT="9525" marB="0"/>
                </a:tc>
                <a:extLst>
                  <a:ext uri="{0D108BD9-81ED-4DB2-BD59-A6C34878D82A}">
                    <a16:rowId xmlns:a16="http://schemas.microsoft.com/office/drawing/2014/main" val="678566530"/>
                  </a:ext>
                </a:extLst>
              </a:tr>
              <a:tr h="228600">
                <a:tc>
                  <a:txBody>
                    <a:bodyPr/>
                    <a:lstStyle/>
                    <a:p>
                      <a:pPr marL="57150" indent="0" algn="l" fontAlgn="t"/>
                      <a:r>
                        <a:rPr lang="en-US" sz="1200" b="0" i="0" u="none" strike="noStrike">
                          <a:solidFill>
                            <a:srgbClr val="000000"/>
                          </a:solidFill>
                          <a:effectLst/>
                          <a:latin typeface="Arial" panose="020B0604020202020204" pitchFamily="34" charset="0"/>
                        </a:rPr>
                        <a:t>35 to 44</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20%</a:t>
                      </a:r>
                    </a:p>
                  </a:txBody>
                  <a:tcPr marL="9525" marR="9525" marT="9525" marB="0"/>
                </a:tc>
                <a:extLst>
                  <a:ext uri="{0D108BD9-81ED-4DB2-BD59-A6C34878D82A}">
                    <a16:rowId xmlns:a16="http://schemas.microsoft.com/office/drawing/2014/main" val="4126350284"/>
                  </a:ext>
                </a:extLst>
              </a:tr>
              <a:tr h="228600">
                <a:tc>
                  <a:txBody>
                    <a:bodyPr/>
                    <a:lstStyle/>
                    <a:p>
                      <a:pPr marL="57150" indent="0" algn="l" fontAlgn="t"/>
                      <a:r>
                        <a:rPr lang="en-US" sz="1200" b="0" i="0" u="none" strike="noStrike">
                          <a:solidFill>
                            <a:srgbClr val="000000"/>
                          </a:solidFill>
                          <a:effectLst/>
                          <a:latin typeface="Arial" panose="020B0604020202020204" pitchFamily="34" charset="0"/>
                        </a:rPr>
                        <a:t>45 to 54</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18%</a:t>
                      </a:r>
                    </a:p>
                  </a:txBody>
                  <a:tcPr marL="9525" marR="9525" marT="9525" marB="0"/>
                </a:tc>
                <a:extLst>
                  <a:ext uri="{0D108BD9-81ED-4DB2-BD59-A6C34878D82A}">
                    <a16:rowId xmlns:a16="http://schemas.microsoft.com/office/drawing/2014/main" val="3645033641"/>
                  </a:ext>
                </a:extLst>
              </a:tr>
              <a:tr h="228600">
                <a:tc>
                  <a:txBody>
                    <a:bodyPr/>
                    <a:lstStyle/>
                    <a:p>
                      <a:pPr marL="57150" indent="0" algn="l" fontAlgn="t"/>
                      <a:r>
                        <a:rPr lang="en-US" sz="1200" b="0" i="0" u="none" strike="noStrike">
                          <a:solidFill>
                            <a:srgbClr val="000000"/>
                          </a:solidFill>
                          <a:effectLst/>
                          <a:latin typeface="Arial" panose="020B0604020202020204" pitchFamily="34" charset="0"/>
                        </a:rPr>
                        <a:t>55 to 64</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21%</a:t>
                      </a:r>
                    </a:p>
                  </a:txBody>
                  <a:tcPr marL="9525" marR="9525" marT="9525" marB="0"/>
                </a:tc>
                <a:extLst>
                  <a:ext uri="{0D108BD9-81ED-4DB2-BD59-A6C34878D82A}">
                    <a16:rowId xmlns:a16="http://schemas.microsoft.com/office/drawing/2014/main" val="742537143"/>
                  </a:ext>
                </a:extLst>
              </a:tr>
              <a:tr h="228600">
                <a:tc>
                  <a:txBody>
                    <a:bodyPr/>
                    <a:lstStyle/>
                    <a:p>
                      <a:pPr marL="57150" indent="0" algn="l" fontAlgn="t"/>
                      <a:r>
                        <a:rPr lang="en-US" sz="1200" b="0" i="0" u="none" strike="noStrike">
                          <a:solidFill>
                            <a:srgbClr val="000000"/>
                          </a:solidFill>
                          <a:effectLst/>
                          <a:latin typeface="Arial" panose="020B0604020202020204" pitchFamily="34" charset="0"/>
                        </a:rPr>
                        <a:t>65 to 74</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13%</a:t>
                      </a:r>
                    </a:p>
                  </a:txBody>
                  <a:tcPr marL="9525" marR="9525" marT="9525" marB="0"/>
                </a:tc>
                <a:extLst>
                  <a:ext uri="{0D108BD9-81ED-4DB2-BD59-A6C34878D82A}">
                    <a16:rowId xmlns:a16="http://schemas.microsoft.com/office/drawing/2014/main" val="3103307530"/>
                  </a:ext>
                </a:extLst>
              </a:tr>
              <a:tr h="228600">
                <a:tc>
                  <a:txBody>
                    <a:bodyPr/>
                    <a:lstStyle/>
                    <a:p>
                      <a:pPr marL="57150" indent="0" algn="l" fontAlgn="t"/>
                      <a:r>
                        <a:rPr lang="en-US" sz="1200" b="0" i="0" u="none" strike="noStrike">
                          <a:solidFill>
                            <a:srgbClr val="000000"/>
                          </a:solidFill>
                          <a:effectLst/>
                          <a:latin typeface="Arial" panose="020B0604020202020204" pitchFamily="34" charset="0"/>
                        </a:rPr>
                        <a:t>75 and older</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4%</a:t>
                      </a:r>
                    </a:p>
                  </a:txBody>
                  <a:tcPr marL="9525" marR="9525" marT="9525" marB="0"/>
                </a:tc>
                <a:extLst>
                  <a:ext uri="{0D108BD9-81ED-4DB2-BD59-A6C34878D82A}">
                    <a16:rowId xmlns:a16="http://schemas.microsoft.com/office/drawing/2014/main" val="1350885975"/>
                  </a:ext>
                </a:extLst>
              </a:tr>
              <a:tr h="228600">
                <a:tc>
                  <a:txBody>
                    <a:bodyPr/>
                    <a:lstStyle/>
                    <a:p>
                      <a:pPr marL="57150" indent="0" algn="l" fontAlgn="t"/>
                      <a:r>
                        <a:rPr lang="en-US" sz="1200" b="0" i="0" u="none" strike="noStrike">
                          <a:solidFill>
                            <a:srgbClr val="000000"/>
                          </a:solidFill>
                          <a:effectLst/>
                          <a:latin typeface="Arial" panose="020B0604020202020204" pitchFamily="34" charset="0"/>
                        </a:rPr>
                        <a:t>AVERAGE</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48</a:t>
                      </a:r>
                    </a:p>
                  </a:txBody>
                  <a:tcPr marL="9525" marR="9525" marT="9525" marB="0"/>
                </a:tc>
                <a:extLst>
                  <a:ext uri="{0D108BD9-81ED-4DB2-BD59-A6C34878D82A}">
                    <a16:rowId xmlns:a16="http://schemas.microsoft.com/office/drawing/2014/main" val="1423109033"/>
                  </a:ext>
                </a:extLst>
              </a:tr>
            </a:tbl>
          </a:graphicData>
        </a:graphic>
      </p:graphicFrame>
      <p:graphicFrame>
        <p:nvGraphicFramePr>
          <p:cNvPr id="8" name="Table 7">
            <a:extLst>
              <a:ext uri="{FF2B5EF4-FFF2-40B4-BE49-F238E27FC236}">
                <a16:creationId xmlns:a16="http://schemas.microsoft.com/office/drawing/2014/main" id="{8E9DF273-4F0D-301D-2905-5C5A1E81148E}"/>
              </a:ext>
            </a:extLst>
          </p:cNvPr>
          <p:cNvGraphicFramePr>
            <a:graphicFrameLocks noGrp="1"/>
          </p:cNvGraphicFramePr>
          <p:nvPr>
            <p:extLst>
              <p:ext uri="{D42A27DB-BD31-4B8C-83A1-F6EECF244321}">
                <p14:modId xmlns:p14="http://schemas.microsoft.com/office/powerpoint/2010/main" val="3892897225"/>
              </p:ext>
            </p:extLst>
          </p:nvPr>
        </p:nvGraphicFramePr>
        <p:xfrm>
          <a:off x="228600" y="2474905"/>
          <a:ext cx="2834640" cy="96012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154940386"/>
                    </a:ext>
                  </a:extLst>
                </a:gridCol>
                <a:gridCol w="548640">
                  <a:extLst>
                    <a:ext uri="{9D8B030D-6E8A-4147-A177-3AD203B41FA5}">
                      <a16:colId xmlns:a16="http://schemas.microsoft.com/office/drawing/2014/main" val="1494990977"/>
                    </a:ext>
                  </a:extLst>
                </a:gridCol>
              </a:tblGrid>
              <a:tr h="274320">
                <a:tc gridSpan="2">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mn-cs"/>
                        </a:rPr>
                        <a:t>Gender</a:t>
                      </a:r>
                    </a:p>
                  </a:txBody>
                  <a:tcPr marL="9525" marR="9525" marT="9525" marB="0" anchor="ctr"/>
                </a:tc>
                <a:tc hMerge="1">
                  <a:txBody>
                    <a:bodyPr/>
                    <a:lstStyle/>
                    <a:p>
                      <a:pPr algn="r" fontAlgn="t"/>
                      <a:endParaRPr lang="en-US" sz="1000" b="0"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2809790309"/>
                  </a:ext>
                </a:extLst>
              </a:tr>
              <a:tr h="228600">
                <a:tc>
                  <a:txBody>
                    <a:bodyPr/>
                    <a:lstStyle/>
                    <a:p>
                      <a:pPr marL="57150" indent="0" algn="l" fontAlgn="t"/>
                      <a:r>
                        <a:rPr lang="en-US" sz="1200" b="0" i="0" u="none" strike="noStrike">
                          <a:solidFill>
                            <a:srgbClr val="000000"/>
                          </a:solidFill>
                          <a:effectLst/>
                          <a:latin typeface="Arial" panose="020B0604020202020204" pitchFamily="34" charset="0"/>
                        </a:rPr>
                        <a:t>Male</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48%</a:t>
                      </a:r>
                    </a:p>
                  </a:txBody>
                  <a:tcPr marL="9525" marR="9525" marT="9525" marB="0"/>
                </a:tc>
                <a:extLst>
                  <a:ext uri="{0D108BD9-81ED-4DB2-BD59-A6C34878D82A}">
                    <a16:rowId xmlns:a16="http://schemas.microsoft.com/office/drawing/2014/main" val="3519214250"/>
                  </a:ext>
                </a:extLst>
              </a:tr>
              <a:tr h="228600">
                <a:tc>
                  <a:txBody>
                    <a:bodyPr/>
                    <a:lstStyle/>
                    <a:p>
                      <a:pPr marL="57150" indent="0" algn="l" fontAlgn="t"/>
                      <a:r>
                        <a:rPr lang="en-US" sz="1200" b="0" i="0" u="none" strike="noStrike">
                          <a:solidFill>
                            <a:srgbClr val="000000"/>
                          </a:solidFill>
                          <a:effectLst/>
                          <a:latin typeface="Arial" panose="020B0604020202020204" pitchFamily="34" charset="0"/>
                        </a:rPr>
                        <a:t>Female</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51%</a:t>
                      </a:r>
                    </a:p>
                  </a:txBody>
                  <a:tcPr marL="9525" marR="9525" marT="9525" marB="0"/>
                </a:tc>
                <a:extLst>
                  <a:ext uri="{0D108BD9-81ED-4DB2-BD59-A6C34878D82A}">
                    <a16:rowId xmlns:a16="http://schemas.microsoft.com/office/drawing/2014/main" val="319525257"/>
                  </a:ext>
                </a:extLst>
              </a:tr>
              <a:tr h="228600">
                <a:tc>
                  <a:txBody>
                    <a:bodyPr/>
                    <a:lstStyle/>
                    <a:p>
                      <a:pPr marL="57150" indent="0" algn="l" fontAlgn="t"/>
                      <a:r>
                        <a:rPr lang="en-US" sz="1200" b="0" i="0" u="none" strike="noStrike">
                          <a:solidFill>
                            <a:srgbClr val="000000"/>
                          </a:solidFill>
                          <a:effectLst/>
                          <a:latin typeface="Arial" panose="020B0604020202020204" pitchFamily="34" charset="0"/>
                        </a:rPr>
                        <a:t>Some other way</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1%</a:t>
                      </a:r>
                    </a:p>
                  </a:txBody>
                  <a:tcPr marL="9525" marR="9525" marT="9525" marB="0"/>
                </a:tc>
                <a:extLst>
                  <a:ext uri="{0D108BD9-81ED-4DB2-BD59-A6C34878D82A}">
                    <a16:rowId xmlns:a16="http://schemas.microsoft.com/office/drawing/2014/main" val="1690863052"/>
                  </a:ext>
                </a:extLst>
              </a:tr>
            </a:tbl>
          </a:graphicData>
        </a:graphic>
      </p:graphicFrame>
      <p:graphicFrame>
        <p:nvGraphicFramePr>
          <p:cNvPr id="9" name="Table 8">
            <a:extLst>
              <a:ext uri="{FF2B5EF4-FFF2-40B4-BE49-F238E27FC236}">
                <a16:creationId xmlns:a16="http://schemas.microsoft.com/office/drawing/2014/main" id="{D0C199F5-89A2-4E9A-E6B0-F1F090A96D5D}"/>
              </a:ext>
            </a:extLst>
          </p:cNvPr>
          <p:cNvGraphicFramePr>
            <a:graphicFrameLocks noGrp="1"/>
          </p:cNvGraphicFramePr>
          <p:nvPr>
            <p:extLst>
              <p:ext uri="{D42A27DB-BD31-4B8C-83A1-F6EECF244321}">
                <p14:modId xmlns:p14="http://schemas.microsoft.com/office/powerpoint/2010/main" val="2225818055"/>
              </p:ext>
            </p:extLst>
          </p:nvPr>
        </p:nvGraphicFramePr>
        <p:xfrm>
          <a:off x="9144000" y="2471795"/>
          <a:ext cx="2834640" cy="164592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872271325"/>
                    </a:ext>
                  </a:extLst>
                </a:gridCol>
                <a:gridCol w="548640">
                  <a:extLst>
                    <a:ext uri="{9D8B030D-6E8A-4147-A177-3AD203B41FA5}">
                      <a16:colId xmlns:a16="http://schemas.microsoft.com/office/drawing/2014/main" val="2516011603"/>
                    </a:ext>
                  </a:extLst>
                </a:gridCol>
              </a:tblGrid>
              <a:tr h="274320">
                <a:tc gridSpan="2">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mn-cs"/>
                        </a:rPr>
                        <a:t>Marital Status</a:t>
                      </a:r>
                    </a:p>
                  </a:txBody>
                  <a:tcPr marL="9525" marR="9525" marT="9525" marB="0" anchor="ctr"/>
                </a:tc>
                <a:tc hMerge="1">
                  <a:txBody>
                    <a:bodyPr/>
                    <a:lstStyle/>
                    <a:p>
                      <a:pPr algn="r" fontAlgn="t"/>
                      <a:endParaRPr lang="en-US" sz="1000" b="0"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3649690599"/>
                  </a:ext>
                </a:extLst>
              </a:tr>
              <a:tr h="228600">
                <a:tc>
                  <a:txBody>
                    <a:bodyPr/>
                    <a:lstStyle/>
                    <a:p>
                      <a:pPr marL="57150" indent="0" algn="l" fontAlgn="t"/>
                      <a:r>
                        <a:rPr lang="en-US" sz="1200" b="0" i="0" u="none" strike="noStrike">
                          <a:solidFill>
                            <a:srgbClr val="000000"/>
                          </a:solidFill>
                          <a:effectLst/>
                          <a:latin typeface="Arial" panose="020B0604020202020204" pitchFamily="34" charset="0"/>
                        </a:rPr>
                        <a:t>Married</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45%</a:t>
                      </a:r>
                    </a:p>
                  </a:txBody>
                  <a:tcPr marL="9525" marR="9525" marT="9525" marB="0"/>
                </a:tc>
                <a:extLst>
                  <a:ext uri="{0D108BD9-81ED-4DB2-BD59-A6C34878D82A}">
                    <a16:rowId xmlns:a16="http://schemas.microsoft.com/office/drawing/2014/main" val="2231813153"/>
                  </a:ext>
                </a:extLst>
              </a:tr>
              <a:tr h="228600">
                <a:tc>
                  <a:txBody>
                    <a:bodyPr/>
                    <a:lstStyle/>
                    <a:p>
                      <a:pPr marL="57150" indent="0" algn="l" fontAlgn="t"/>
                      <a:r>
                        <a:rPr lang="en-US" sz="1200" b="0" i="0" u="none" strike="noStrike">
                          <a:solidFill>
                            <a:srgbClr val="000000"/>
                          </a:solidFill>
                          <a:effectLst/>
                          <a:latin typeface="Arial" panose="020B0604020202020204" pitchFamily="34" charset="0"/>
                        </a:rPr>
                        <a:t>Single, never married</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24%</a:t>
                      </a:r>
                    </a:p>
                  </a:txBody>
                  <a:tcPr marL="9525" marR="9525" marT="9525" marB="0"/>
                </a:tc>
                <a:extLst>
                  <a:ext uri="{0D108BD9-81ED-4DB2-BD59-A6C34878D82A}">
                    <a16:rowId xmlns:a16="http://schemas.microsoft.com/office/drawing/2014/main" val="1489399887"/>
                  </a:ext>
                </a:extLst>
              </a:tr>
              <a:tr h="228600">
                <a:tc>
                  <a:txBody>
                    <a:bodyPr/>
                    <a:lstStyle/>
                    <a:p>
                      <a:pPr marL="57150" indent="0" algn="l" fontAlgn="t"/>
                      <a:r>
                        <a:rPr lang="en-US" sz="1200" b="0" i="0" u="none" strike="noStrike">
                          <a:solidFill>
                            <a:srgbClr val="000000"/>
                          </a:solidFill>
                          <a:effectLst/>
                          <a:latin typeface="Arial" panose="020B0604020202020204" pitchFamily="34" charset="0"/>
                        </a:rPr>
                        <a:t>Living with partner</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12%</a:t>
                      </a:r>
                    </a:p>
                  </a:txBody>
                  <a:tcPr marL="9525" marR="9525" marT="9525" marB="0"/>
                </a:tc>
                <a:extLst>
                  <a:ext uri="{0D108BD9-81ED-4DB2-BD59-A6C34878D82A}">
                    <a16:rowId xmlns:a16="http://schemas.microsoft.com/office/drawing/2014/main" val="2448204639"/>
                  </a:ext>
                </a:extLst>
              </a:tr>
              <a:tr h="228600">
                <a:tc>
                  <a:txBody>
                    <a:bodyPr/>
                    <a:lstStyle/>
                    <a:p>
                      <a:pPr marL="57150" indent="0" algn="l" fontAlgn="t"/>
                      <a:r>
                        <a:rPr lang="en-US" sz="1200" b="0" i="0" u="none" strike="noStrike">
                          <a:solidFill>
                            <a:srgbClr val="000000"/>
                          </a:solidFill>
                          <a:effectLst/>
                          <a:latin typeface="Arial" panose="020B0604020202020204" pitchFamily="34" charset="0"/>
                        </a:rPr>
                        <a:t>Divorced/separated</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14%</a:t>
                      </a:r>
                    </a:p>
                  </a:txBody>
                  <a:tcPr marL="9525" marR="9525" marT="9525" marB="0"/>
                </a:tc>
                <a:extLst>
                  <a:ext uri="{0D108BD9-81ED-4DB2-BD59-A6C34878D82A}">
                    <a16:rowId xmlns:a16="http://schemas.microsoft.com/office/drawing/2014/main" val="3928017030"/>
                  </a:ext>
                </a:extLst>
              </a:tr>
              <a:tr h="228600">
                <a:tc>
                  <a:txBody>
                    <a:bodyPr/>
                    <a:lstStyle/>
                    <a:p>
                      <a:pPr marL="57150" indent="0" algn="l" fontAlgn="t"/>
                      <a:r>
                        <a:rPr lang="en-US" sz="1200" b="0" i="0" u="none" strike="noStrike">
                          <a:solidFill>
                            <a:srgbClr val="000000"/>
                          </a:solidFill>
                          <a:effectLst/>
                          <a:latin typeface="Arial" panose="020B0604020202020204" pitchFamily="34" charset="0"/>
                        </a:rPr>
                        <a:t>Widowed</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4%</a:t>
                      </a:r>
                    </a:p>
                  </a:txBody>
                  <a:tcPr marL="9525" marR="9525" marT="9525" marB="0"/>
                </a:tc>
                <a:extLst>
                  <a:ext uri="{0D108BD9-81ED-4DB2-BD59-A6C34878D82A}">
                    <a16:rowId xmlns:a16="http://schemas.microsoft.com/office/drawing/2014/main" val="40409275"/>
                  </a:ext>
                </a:extLst>
              </a:tr>
              <a:tr h="228600">
                <a:tc>
                  <a:txBody>
                    <a:bodyPr/>
                    <a:lstStyle/>
                    <a:p>
                      <a:pPr marL="57150" indent="0" algn="l" fontAlgn="t"/>
                      <a:r>
                        <a:rPr lang="en-US" sz="1200" b="0" i="0" u="none" strike="noStrike">
                          <a:solidFill>
                            <a:srgbClr val="000000"/>
                          </a:solidFill>
                          <a:effectLst/>
                          <a:latin typeface="Arial" panose="020B0604020202020204" pitchFamily="34" charset="0"/>
                        </a:rPr>
                        <a:t>Prefer not to say</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1%</a:t>
                      </a:r>
                    </a:p>
                  </a:txBody>
                  <a:tcPr marL="9525" marR="9525" marT="9525" marB="0"/>
                </a:tc>
                <a:extLst>
                  <a:ext uri="{0D108BD9-81ED-4DB2-BD59-A6C34878D82A}">
                    <a16:rowId xmlns:a16="http://schemas.microsoft.com/office/drawing/2014/main" val="2540780324"/>
                  </a:ext>
                </a:extLst>
              </a:tr>
            </a:tbl>
          </a:graphicData>
        </a:graphic>
      </p:graphicFrame>
      <p:graphicFrame>
        <p:nvGraphicFramePr>
          <p:cNvPr id="10" name="Table 9">
            <a:extLst>
              <a:ext uri="{FF2B5EF4-FFF2-40B4-BE49-F238E27FC236}">
                <a16:creationId xmlns:a16="http://schemas.microsoft.com/office/drawing/2014/main" id="{619C360B-BBB6-3627-1A67-85628E714635}"/>
              </a:ext>
            </a:extLst>
          </p:cNvPr>
          <p:cNvGraphicFramePr>
            <a:graphicFrameLocks noGrp="1"/>
          </p:cNvGraphicFramePr>
          <p:nvPr>
            <p:extLst>
              <p:ext uri="{D42A27DB-BD31-4B8C-83A1-F6EECF244321}">
                <p14:modId xmlns:p14="http://schemas.microsoft.com/office/powerpoint/2010/main" val="3295974355"/>
              </p:ext>
            </p:extLst>
          </p:nvPr>
        </p:nvGraphicFramePr>
        <p:xfrm>
          <a:off x="253482" y="3520440"/>
          <a:ext cx="2834640" cy="73152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154940386"/>
                    </a:ext>
                  </a:extLst>
                </a:gridCol>
                <a:gridCol w="548640">
                  <a:extLst>
                    <a:ext uri="{9D8B030D-6E8A-4147-A177-3AD203B41FA5}">
                      <a16:colId xmlns:a16="http://schemas.microsoft.com/office/drawing/2014/main" val="1494990977"/>
                    </a:ext>
                  </a:extLst>
                </a:gridCol>
              </a:tblGrid>
              <a:tr h="274320">
                <a:tc gridSpan="2">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mn-cs"/>
                        </a:rPr>
                        <a:t>Congressional District</a:t>
                      </a:r>
                    </a:p>
                  </a:txBody>
                  <a:tcPr marL="9525" marR="9525" marT="9525" marB="0" anchor="ctr"/>
                </a:tc>
                <a:tc hMerge="1">
                  <a:txBody>
                    <a:bodyPr/>
                    <a:lstStyle/>
                    <a:p>
                      <a:pPr algn="r" fontAlgn="t"/>
                      <a:endParaRPr lang="en-US" sz="1000" b="0"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2809790309"/>
                  </a:ext>
                </a:extLst>
              </a:tr>
              <a:tr h="228600">
                <a:tc>
                  <a:txBody>
                    <a:bodyPr/>
                    <a:lstStyle/>
                    <a:p>
                      <a:pPr marL="57150" indent="0" algn="l" fontAlgn="t"/>
                      <a:r>
                        <a:rPr lang="en-US" sz="1200" b="0" i="0" u="none" strike="noStrike">
                          <a:solidFill>
                            <a:srgbClr val="000000"/>
                          </a:solidFill>
                          <a:effectLst/>
                          <a:latin typeface="Arial" panose="020B0604020202020204" pitchFamily="34" charset="0"/>
                        </a:rPr>
                        <a:t>CD1</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50%</a:t>
                      </a:r>
                    </a:p>
                  </a:txBody>
                  <a:tcPr marL="9525" marR="9525" marT="9525" marB="0"/>
                </a:tc>
                <a:extLst>
                  <a:ext uri="{0D108BD9-81ED-4DB2-BD59-A6C34878D82A}">
                    <a16:rowId xmlns:a16="http://schemas.microsoft.com/office/drawing/2014/main" val="3519214250"/>
                  </a:ext>
                </a:extLst>
              </a:tr>
              <a:tr h="228600">
                <a:tc>
                  <a:txBody>
                    <a:bodyPr/>
                    <a:lstStyle/>
                    <a:p>
                      <a:pPr marL="57150" indent="0" algn="l" fontAlgn="t"/>
                      <a:r>
                        <a:rPr lang="en-US" sz="1200" b="0" i="0" u="none" strike="noStrike">
                          <a:solidFill>
                            <a:srgbClr val="000000"/>
                          </a:solidFill>
                          <a:effectLst/>
                          <a:latin typeface="Arial" panose="020B0604020202020204" pitchFamily="34" charset="0"/>
                        </a:rPr>
                        <a:t>CD2</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50%</a:t>
                      </a:r>
                    </a:p>
                  </a:txBody>
                  <a:tcPr marL="9525" marR="9525" marT="9525" marB="0"/>
                </a:tc>
                <a:extLst>
                  <a:ext uri="{0D108BD9-81ED-4DB2-BD59-A6C34878D82A}">
                    <a16:rowId xmlns:a16="http://schemas.microsoft.com/office/drawing/2014/main" val="319525257"/>
                  </a:ext>
                </a:extLst>
              </a:tr>
            </a:tbl>
          </a:graphicData>
        </a:graphic>
      </p:graphicFrame>
    </p:spTree>
    <p:extLst>
      <p:ext uri="{BB962C8B-B14F-4D97-AF65-F5344CB8AC3E}">
        <p14:creationId xmlns:p14="http://schemas.microsoft.com/office/powerpoint/2010/main" val="558428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4BC94FB-20BE-54F5-AC3C-7E08F1EA1EDB}"/>
              </a:ext>
            </a:extLst>
          </p:cNvPr>
          <p:cNvSpPr>
            <a:spLocks noGrp="1"/>
          </p:cNvSpPr>
          <p:nvPr>
            <p:ph type="title"/>
          </p:nvPr>
        </p:nvSpPr>
        <p:spPr>
          <a:xfrm>
            <a:off x="152400" y="26127"/>
            <a:ext cx="11887200" cy="1143000"/>
          </a:xfrm>
        </p:spPr>
        <p:txBody>
          <a:bodyPr>
            <a:noAutofit/>
          </a:bodyPr>
          <a:lstStyle/>
          <a:p>
            <a:pPr>
              <a:spcAft>
                <a:spcPts val="300"/>
              </a:spcAft>
            </a:pPr>
            <a:r>
              <a:rPr lang="en-US" sz="2600">
                <a:solidFill>
                  <a:prstClr val="black"/>
                </a:solidFill>
              </a:rPr>
              <a:t>Demographic Characteristics of Survey Respondents</a:t>
            </a:r>
          </a:p>
        </p:txBody>
      </p:sp>
      <p:graphicFrame>
        <p:nvGraphicFramePr>
          <p:cNvPr id="7" name="Table 6">
            <a:extLst>
              <a:ext uri="{FF2B5EF4-FFF2-40B4-BE49-F238E27FC236}">
                <a16:creationId xmlns:a16="http://schemas.microsoft.com/office/drawing/2014/main" id="{40A159C9-3D3E-0262-8D06-B0AB350F12D0}"/>
              </a:ext>
            </a:extLst>
          </p:cNvPr>
          <p:cNvGraphicFramePr>
            <a:graphicFrameLocks noGrp="1"/>
          </p:cNvGraphicFramePr>
          <p:nvPr>
            <p:extLst>
              <p:ext uri="{D42A27DB-BD31-4B8C-83A1-F6EECF244321}">
                <p14:modId xmlns:p14="http://schemas.microsoft.com/office/powerpoint/2010/main" val="1220658486"/>
              </p:ext>
            </p:extLst>
          </p:nvPr>
        </p:nvGraphicFramePr>
        <p:xfrm>
          <a:off x="6091410" y="2060413"/>
          <a:ext cx="2834640" cy="256032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732960503"/>
                    </a:ext>
                  </a:extLst>
                </a:gridCol>
                <a:gridCol w="548640">
                  <a:extLst>
                    <a:ext uri="{9D8B030D-6E8A-4147-A177-3AD203B41FA5}">
                      <a16:colId xmlns:a16="http://schemas.microsoft.com/office/drawing/2014/main" val="2837774318"/>
                    </a:ext>
                  </a:extLst>
                </a:gridCol>
              </a:tblGrid>
              <a:tr h="274320">
                <a:tc gridSpan="2">
                  <a:txBody>
                    <a:bodyPr/>
                    <a:lstStyle/>
                    <a:p>
                      <a:pPr algn="ctr" fontAlgn="t"/>
                      <a:r>
                        <a:rPr lang="en-US" sz="1200" b="1" i="0" u="none" strike="noStrike">
                          <a:solidFill>
                            <a:schemeClr val="bg1"/>
                          </a:solidFill>
                          <a:effectLst/>
                          <a:latin typeface="Arial" panose="020B0604020202020204" pitchFamily="34" charset="0"/>
                        </a:rPr>
                        <a:t>Household Income</a:t>
                      </a:r>
                    </a:p>
                  </a:txBody>
                  <a:tcPr marL="9525" marR="9525" marT="9525" marB="0" anchor="ctr"/>
                </a:tc>
                <a:tc hMerge="1">
                  <a:txBody>
                    <a:bodyPr/>
                    <a:lstStyle/>
                    <a:p>
                      <a:pPr algn="r" fontAlgn="t"/>
                      <a:endParaRPr lang="en-US" sz="1000" b="0"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101369707"/>
                  </a:ext>
                </a:extLst>
              </a:tr>
              <a:tr h="228600">
                <a:tc>
                  <a:txBody>
                    <a:bodyPr/>
                    <a:lstStyle/>
                    <a:p>
                      <a:pPr marL="55563" indent="0" algn="l" fontAlgn="t"/>
                      <a:r>
                        <a:rPr lang="en-US" sz="1200" b="0" i="0" u="none" strike="noStrike">
                          <a:solidFill>
                            <a:srgbClr val="000000"/>
                          </a:solidFill>
                          <a:effectLst/>
                          <a:latin typeface="Arial" panose="020B0604020202020204" pitchFamily="34" charset="0"/>
                        </a:rPr>
                        <a:t>Less than $25,000</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25%</a:t>
                      </a:r>
                    </a:p>
                  </a:txBody>
                  <a:tcPr marL="9525" marR="9525" marT="9525" marB="0"/>
                </a:tc>
                <a:extLst>
                  <a:ext uri="{0D108BD9-81ED-4DB2-BD59-A6C34878D82A}">
                    <a16:rowId xmlns:a16="http://schemas.microsoft.com/office/drawing/2014/main" val="3349935951"/>
                  </a:ext>
                </a:extLst>
              </a:tr>
              <a:tr h="228600">
                <a:tc>
                  <a:txBody>
                    <a:bodyPr/>
                    <a:lstStyle/>
                    <a:p>
                      <a:pPr marL="55563" indent="0" algn="l" fontAlgn="t"/>
                      <a:r>
                        <a:rPr lang="en-US" sz="1200" b="0" i="0" u="none" strike="noStrike">
                          <a:solidFill>
                            <a:srgbClr val="000000"/>
                          </a:solidFill>
                          <a:effectLst/>
                          <a:latin typeface="Arial" panose="020B0604020202020204" pitchFamily="34" charset="0"/>
                        </a:rPr>
                        <a:t>$25,000 - $49,999</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25%</a:t>
                      </a:r>
                    </a:p>
                  </a:txBody>
                  <a:tcPr marL="9525" marR="9525" marT="9525" marB="0"/>
                </a:tc>
                <a:extLst>
                  <a:ext uri="{0D108BD9-81ED-4DB2-BD59-A6C34878D82A}">
                    <a16:rowId xmlns:a16="http://schemas.microsoft.com/office/drawing/2014/main" val="103714023"/>
                  </a:ext>
                </a:extLst>
              </a:tr>
              <a:tr h="228600">
                <a:tc>
                  <a:txBody>
                    <a:bodyPr/>
                    <a:lstStyle/>
                    <a:p>
                      <a:pPr marL="55563" indent="0" algn="l" fontAlgn="t"/>
                      <a:r>
                        <a:rPr lang="en-US" sz="1200" b="0" i="0" u="none" strike="noStrike">
                          <a:solidFill>
                            <a:srgbClr val="000000"/>
                          </a:solidFill>
                          <a:effectLst/>
                          <a:latin typeface="Arial" panose="020B0604020202020204" pitchFamily="34" charset="0"/>
                        </a:rPr>
                        <a:t>$50,000 - $74,999</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20%</a:t>
                      </a:r>
                    </a:p>
                  </a:txBody>
                  <a:tcPr marL="9525" marR="9525" marT="9525" marB="0"/>
                </a:tc>
                <a:extLst>
                  <a:ext uri="{0D108BD9-81ED-4DB2-BD59-A6C34878D82A}">
                    <a16:rowId xmlns:a16="http://schemas.microsoft.com/office/drawing/2014/main" val="794645677"/>
                  </a:ext>
                </a:extLst>
              </a:tr>
              <a:tr h="228600">
                <a:tc>
                  <a:txBody>
                    <a:bodyPr/>
                    <a:lstStyle/>
                    <a:p>
                      <a:pPr marL="55563" indent="0" algn="l" fontAlgn="t"/>
                      <a:r>
                        <a:rPr lang="en-US" sz="1200" b="0" i="0" u="none" strike="noStrike">
                          <a:solidFill>
                            <a:srgbClr val="000000"/>
                          </a:solidFill>
                          <a:effectLst/>
                          <a:latin typeface="Arial" panose="020B0604020202020204" pitchFamily="34" charset="0"/>
                        </a:rPr>
                        <a:t>$75,000 - $99,999</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13%</a:t>
                      </a:r>
                    </a:p>
                  </a:txBody>
                  <a:tcPr marL="9525" marR="9525" marT="9525" marB="0"/>
                </a:tc>
                <a:extLst>
                  <a:ext uri="{0D108BD9-81ED-4DB2-BD59-A6C34878D82A}">
                    <a16:rowId xmlns:a16="http://schemas.microsoft.com/office/drawing/2014/main" val="2747979194"/>
                  </a:ext>
                </a:extLst>
              </a:tr>
              <a:tr h="228600">
                <a:tc>
                  <a:txBody>
                    <a:bodyPr/>
                    <a:lstStyle/>
                    <a:p>
                      <a:pPr marL="55563" indent="0" algn="l" fontAlgn="t"/>
                      <a:r>
                        <a:rPr lang="en-US" sz="1200" b="0" i="0" u="none" strike="noStrike">
                          <a:solidFill>
                            <a:srgbClr val="000000"/>
                          </a:solidFill>
                          <a:effectLst/>
                          <a:latin typeface="Arial" panose="020B0604020202020204" pitchFamily="34" charset="0"/>
                        </a:rPr>
                        <a:t>$100,000 - $149,999</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9%</a:t>
                      </a:r>
                    </a:p>
                  </a:txBody>
                  <a:tcPr marL="9525" marR="9525" marT="9525" marB="0"/>
                </a:tc>
                <a:extLst>
                  <a:ext uri="{0D108BD9-81ED-4DB2-BD59-A6C34878D82A}">
                    <a16:rowId xmlns:a16="http://schemas.microsoft.com/office/drawing/2014/main" val="1076040725"/>
                  </a:ext>
                </a:extLst>
              </a:tr>
              <a:tr h="228600">
                <a:tc>
                  <a:txBody>
                    <a:bodyPr/>
                    <a:lstStyle/>
                    <a:p>
                      <a:pPr marL="55563" indent="0" algn="l" fontAlgn="t"/>
                      <a:r>
                        <a:rPr lang="en-US" sz="1200" b="0" i="0" u="none" strike="noStrike">
                          <a:solidFill>
                            <a:srgbClr val="000000"/>
                          </a:solidFill>
                          <a:effectLst/>
                          <a:latin typeface="Arial" panose="020B0604020202020204" pitchFamily="34" charset="0"/>
                        </a:rPr>
                        <a:t>$150,000 - $199,999</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2%</a:t>
                      </a:r>
                    </a:p>
                  </a:txBody>
                  <a:tcPr marL="9525" marR="9525" marT="9525" marB="0"/>
                </a:tc>
                <a:extLst>
                  <a:ext uri="{0D108BD9-81ED-4DB2-BD59-A6C34878D82A}">
                    <a16:rowId xmlns:a16="http://schemas.microsoft.com/office/drawing/2014/main" val="3528958409"/>
                  </a:ext>
                </a:extLst>
              </a:tr>
              <a:tr h="228600">
                <a:tc>
                  <a:txBody>
                    <a:bodyPr/>
                    <a:lstStyle/>
                    <a:p>
                      <a:pPr marL="55563" indent="0" algn="l" fontAlgn="t"/>
                      <a:r>
                        <a:rPr lang="en-US" sz="1200" b="0" i="0" u="none" strike="noStrike">
                          <a:solidFill>
                            <a:srgbClr val="000000"/>
                          </a:solidFill>
                          <a:effectLst/>
                          <a:latin typeface="Arial" panose="020B0604020202020204" pitchFamily="34" charset="0"/>
                        </a:rPr>
                        <a:t>$200,000 - $249,999</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1%</a:t>
                      </a:r>
                    </a:p>
                  </a:txBody>
                  <a:tcPr marL="9525" marR="9525" marT="9525" marB="0"/>
                </a:tc>
                <a:extLst>
                  <a:ext uri="{0D108BD9-81ED-4DB2-BD59-A6C34878D82A}">
                    <a16:rowId xmlns:a16="http://schemas.microsoft.com/office/drawing/2014/main" val="2834738972"/>
                  </a:ext>
                </a:extLst>
              </a:tr>
              <a:tr h="228600">
                <a:tc>
                  <a:txBody>
                    <a:bodyPr/>
                    <a:lstStyle/>
                    <a:p>
                      <a:pPr marL="55563" indent="0" algn="l" fontAlgn="t"/>
                      <a:r>
                        <a:rPr lang="en-US" sz="1200" b="0" i="0" u="none" strike="noStrike">
                          <a:solidFill>
                            <a:srgbClr val="000000"/>
                          </a:solidFill>
                          <a:effectLst/>
                          <a:latin typeface="Arial" panose="020B0604020202020204" pitchFamily="34" charset="0"/>
                        </a:rPr>
                        <a:t>$250,000 or more</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1%</a:t>
                      </a:r>
                    </a:p>
                  </a:txBody>
                  <a:tcPr marL="9525" marR="9525" marT="9525" marB="0"/>
                </a:tc>
                <a:extLst>
                  <a:ext uri="{0D108BD9-81ED-4DB2-BD59-A6C34878D82A}">
                    <a16:rowId xmlns:a16="http://schemas.microsoft.com/office/drawing/2014/main" val="817542740"/>
                  </a:ext>
                </a:extLst>
              </a:tr>
              <a:tr h="228600">
                <a:tc>
                  <a:txBody>
                    <a:bodyPr/>
                    <a:lstStyle/>
                    <a:p>
                      <a:pPr marL="55563" indent="0" algn="l" fontAlgn="t"/>
                      <a:r>
                        <a:rPr lang="en-US" sz="1200" b="0" i="0" u="none" strike="noStrike">
                          <a:solidFill>
                            <a:srgbClr val="000000"/>
                          </a:solidFill>
                          <a:effectLst/>
                          <a:latin typeface="Arial" panose="020B0604020202020204" pitchFamily="34" charset="0"/>
                        </a:rPr>
                        <a:t>AVERAGE</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$61k</a:t>
                      </a:r>
                    </a:p>
                  </a:txBody>
                  <a:tcPr marL="9525" marR="9525" marT="9525" marB="0"/>
                </a:tc>
                <a:extLst>
                  <a:ext uri="{0D108BD9-81ED-4DB2-BD59-A6C34878D82A}">
                    <a16:rowId xmlns:a16="http://schemas.microsoft.com/office/drawing/2014/main" val="3131958197"/>
                  </a:ext>
                </a:extLst>
              </a:tr>
              <a:tr h="228600">
                <a:tc>
                  <a:txBody>
                    <a:bodyPr/>
                    <a:lstStyle/>
                    <a:p>
                      <a:pPr marL="55563" indent="0" algn="l" fontAlgn="t"/>
                      <a:r>
                        <a:rPr lang="en-US" sz="1200" b="0" i="0" u="none" strike="noStrike">
                          <a:solidFill>
                            <a:srgbClr val="000000"/>
                          </a:solidFill>
                          <a:effectLst/>
                          <a:latin typeface="Arial" panose="020B0604020202020204" pitchFamily="34" charset="0"/>
                        </a:rPr>
                        <a:t>Prefer not to say</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4%</a:t>
                      </a:r>
                    </a:p>
                  </a:txBody>
                  <a:tcPr marL="9525" marR="9525" marT="9525" marB="0"/>
                </a:tc>
                <a:extLst>
                  <a:ext uri="{0D108BD9-81ED-4DB2-BD59-A6C34878D82A}">
                    <a16:rowId xmlns:a16="http://schemas.microsoft.com/office/drawing/2014/main" val="2138352706"/>
                  </a:ext>
                </a:extLst>
              </a:tr>
            </a:tbl>
          </a:graphicData>
        </a:graphic>
      </p:graphicFrame>
      <p:graphicFrame>
        <p:nvGraphicFramePr>
          <p:cNvPr id="8" name="Table 7">
            <a:extLst>
              <a:ext uri="{FF2B5EF4-FFF2-40B4-BE49-F238E27FC236}">
                <a16:creationId xmlns:a16="http://schemas.microsoft.com/office/drawing/2014/main" id="{E4C5F4AD-AC78-FBDA-D824-89C230CBA4F5}"/>
              </a:ext>
            </a:extLst>
          </p:cNvPr>
          <p:cNvGraphicFramePr>
            <a:graphicFrameLocks noGrp="1"/>
          </p:cNvGraphicFramePr>
          <p:nvPr>
            <p:extLst>
              <p:ext uri="{D42A27DB-BD31-4B8C-83A1-F6EECF244321}">
                <p14:modId xmlns:p14="http://schemas.microsoft.com/office/powerpoint/2010/main" val="378859982"/>
              </p:ext>
            </p:extLst>
          </p:nvPr>
        </p:nvGraphicFramePr>
        <p:xfrm>
          <a:off x="3154186" y="2058467"/>
          <a:ext cx="2834640" cy="2249805"/>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391590180"/>
                    </a:ext>
                  </a:extLst>
                </a:gridCol>
                <a:gridCol w="548640">
                  <a:extLst>
                    <a:ext uri="{9D8B030D-6E8A-4147-A177-3AD203B41FA5}">
                      <a16:colId xmlns:a16="http://schemas.microsoft.com/office/drawing/2014/main" val="33002904"/>
                    </a:ext>
                  </a:extLst>
                </a:gridCol>
              </a:tblGrid>
              <a:tr h="274320">
                <a:tc gridSpan="2">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mn-cs"/>
                        </a:rPr>
                        <a:t>Employment Status</a:t>
                      </a:r>
                    </a:p>
                  </a:txBody>
                  <a:tcPr marL="9525" marR="9525" marT="9431" marB="0" anchor="ctr"/>
                </a:tc>
                <a:tc hMerge="1">
                  <a:txBody>
                    <a:bodyPr/>
                    <a:lstStyle/>
                    <a:p>
                      <a:pPr algn="r" fontAlgn="t"/>
                      <a:endParaRPr lang="en-US" sz="1000" b="0"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547616771"/>
                  </a:ext>
                </a:extLst>
              </a:tr>
              <a:tr h="228600">
                <a:tc>
                  <a:txBody>
                    <a:bodyPr/>
                    <a:lstStyle/>
                    <a:p>
                      <a:pPr marL="55563" indent="0" algn="l" fontAlgn="t"/>
                      <a:r>
                        <a:rPr lang="en-US" sz="1200" b="0" i="0" u="none" strike="noStrike">
                          <a:solidFill>
                            <a:srgbClr val="000000"/>
                          </a:solidFill>
                          <a:effectLst/>
                          <a:latin typeface="Arial" panose="020B0604020202020204" pitchFamily="34" charset="0"/>
                        </a:rPr>
                        <a:t>Employed full-time</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41%</a:t>
                      </a:r>
                    </a:p>
                  </a:txBody>
                  <a:tcPr marL="9525" marR="9525" marT="9525" marB="0"/>
                </a:tc>
                <a:extLst>
                  <a:ext uri="{0D108BD9-81ED-4DB2-BD59-A6C34878D82A}">
                    <a16:rowId xmlns:a16="http://schemas.microsoft.com/office/drawing/2014/main" val="3721631892"/>
                  </a:ext>
                </a:extLst>
              </a:tr>
              <a:tr h="228600">
                <a:tc>
                  <a:txBody>
                    <a:bodyPr/>
                    <a:lstStyle/>
                    <a:p>
                      <a:pPr marL="55563" indent="0" algn="l" fontAlgn="t"/>
                      <a:r>
                        <a:rPr lang="en-US" sz="1200" b="0" i="0" u="none" strike="noStrike">
                          <a:solidFill>
                            <a:srgbClr val="000000"/>
                          </a:solidFill>
                          <a:effectLst/>
                          <a:latin typeface="Arial" panose="020B0604020202020204" pitchFamily="34" charset="0"/>
                        </a:rPr>
                        <a:t>Employed part-time</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9%</a:t>
                      </a:r>
                    </a:p>
                  </a:txBody>
                  <a:tcPr marL="9525" marR="9525" marT="9525" marB="0"/>
                </a:tc>
                <a:extLst>
                  <a:ext uri="{0D108BD9-81ED-4DB2-BD59-A6C34878D82A}">
                    <a16:rowId xmlns:a16="http://schemas.microsoft.com/office/drawing/2014/main" val="261327960"/>
                  </a:ext>
                </a:extLst>
              </a:tr>
              <a:tr h="228600">
                <a:tc>
                  <a:txBody>
                    <a:bodyPr/>
                    <a:lstStyle/>
                    <a:p>
                      <a:pPr marL="55563" indent="0" algn="l" fontAlgn="t"/>
                      <a:r>
                        <a:rPr lang="en-US" sz="1200" b="0" i="0" u="none" strike="noStrike">
                          <a:solidFill>
                            <a:srgbClr val="000000"/>
                          </a:solidFill>
                          <a:effectLst/>
                          <a:latin typeface="Arial" panose="020B0604020202020204" pitchFamily="34" charset="0"/>
                        </a:rPr>
                        <a:t>Not employed, looking for work</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6%</a:t>
                      </a:r>
                    </a:p>
                  </a:txBody>
                  <a:tcPr marL="9525" marR="9525" marT="9525" marB="0"/>
                </a:tc>
                <a:extLst>
                  <a:ext uri="{0D108BD9-81ED-4DB2-BD59-A6C34878D82A}">
                    <a16:rowId xmlns:a16="http://schemas.microsoft.com/office/drawing/2014/main" val="2007271185"/>
                  </a:ext>
                </a:extLst>
              </a:tr>
              <a:tr h="228600">
                <a:tc>
                  <a:txBody>
                    <a:bodyPr/>
                    <a:lstStyle/>
                    <a:p>
                      <a:pPr marL="55563" indent="0" algn="l" fontAlgn="t"/>
                      <a:r>
                        <a:rPr lang="en-US" sz="1200" b="0" i="0" u="none" strike="noStrike">
                          <a:solidFill>
                            <a:srgbClr val="000000"/>
                          </a:solidFill>
                          <a:effectLst/>
                          <a:latin typeface="Arial" panose="020B0604020202020204" pitchFamily="34" charset="0"/>
                        </a:rPr>
                        <a:t>Retired</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17%</a:t>
                      </a:r>
                    </a:p>
                  </a:txBody>
                  <a:tcPr marL="9525" marR="9525" marT="9525" marB="0"/>
                </a:tc>
                <a:extLst>
                  <a:ext uri="{0D108BD9-81ED-4DB2-BD59-A6C34878D82A}">
                    <a16:rowId xmlns:a16="http://schemas.microsoft.com/office/drawing/2014/main" val="2405059330"/>
                  </a:ext>
                </a:extLst>
              </a:tr>
              <a:tr h="228600">
                <a:tc>
                  <a:txBody>
                    <a:bodyPr/>
                    <a:lstStyle/>
                    <a:p>
                      <a:pPr marL="55563" indent="0" algn="l" fontAlgn="t"/>
                      <a:r>
                        <a:rPr lang="en-US" sz="1200" b="0" i="0" u="none" strike="noStrike">
                          <a:solidFill>
                            <a:srgbClr val="000000"/>
                          </a:solidFill>
                          <a:effectLst/>
                          <a:latin typeface="Arial" panose="020B0604020202020204" pitchFamily="34" charset="0"/>
                        </a:rPr>
                        <a:t>Student</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2%</a:t>
                      </a:r>
                    </a:p>
                  </a:txBody>
                  <a:tcPr marL="9525" marR="9525" marT="9525" marB="0"/>
                </a:tc>
                <a:extLst>
                  <a:ext uri="{0D108BD9-81ED-4DB2-BD59-A6C34878D82A}">
                    <a16:rowId xmlns:a16="http://schemas.microsoft.com/office/drawing/2014/main" val="2953403851"/>
                  </a:ext>
                </a:extLst>
              </a:tr>
              <a:tr h="228600">
                <a:tc>
                  <a:txBody>
                    <a:bodyPr/>
                    <a:lstStyle/>
                    <a:p>
                      <a:pPr marL="55563" indent="0" algn="l" fontAlgn="t"/>
                      <a:r>
                        <a:rPr lang="en-US" sz="1200" b="0" i="0" u="none" strike="noStrike">
                          <a:solidFill>
                            <a:srgbClr val="000000"/>
                          </a:solidFill>
                          <a:effectLst/>
                          <a:latin typeface="Arial" panose="020B0604020202020204" pitchFamily="34" charset="0"/>
                        </a:rPr>
                        <a:t>Stay-at-home parent / caregiver</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7%</a:t>
                      </a:r>
                    </a:p>
                  </a:txBody>
                  <a:tcPr marL="9525" marR="9525" marT="9525" marB="0"/>
                </a:tc>
                <a:extLst>
                  <a:ext uri="{0D108BD9-81ED-4DB2-BD59-A6C34878D82A}">
                    <a16:rowId xmlns:a16="http://schemas.microsoft.com/office/drawing/2014/main" val="2837504124"/>
                  </a:ext>
                </a:extLst>
              </a:tr>
              <a:tr h="228600">
                <a:tc>
                  <a:txBody>
                    <a:bodyPr/>
                    <a:lstStyle/>
                    <a:p>
                      <a:pPr marL="55563" indent="0" algn="l" fontAlgn="t"/>
                      <a:r>
                        <a:rPr lang="en-US" sz="1200" b="0" i="0" u="none" strike="noStrike">
                          <a:solidFill>
                            <a:srgbClr val="000000"/>
                          </a:solidFill>
                          <a:effectLst/>
                          <a:latin typeface="Arial" panose="020B0604020202020204" pitchFamily="34" charset="0"/>
                        </a:rPr>
                        <a:t>Something else</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5%</a:t>
                      </a:r>
                    </a:p>
                  </a:txBody>
                  <a:tcPr marL="9525" marR="9525" marT="9525" marB="0"/>
                </a:tc>
                <a:extLst>
                  <a:ext uri="{0D108BD9-81ED-4DB2-BD59-A6C34878D82A}">
                    <a16:rowId xmlns:a16="http://schemas.microsoft.com/office/drawing/2014/main" val="4033402806"/>
                  </a:ext>
                </a:extLst>
              </a:tr>
              <a:tr h="91440">
                <a:tc>
                  <a:txBody>
                    <a:bodyPr/>
                    <a:lstStyle/>
                    <a:p>
                      <a:pPr marL="55563" indent="0" algn="l" fontAlgn="t"/>
                      <a:r>
                        <a:rPr lang="en-US" sz="1200" b="0" i="0" u="none" strike="noStrike">
                          <a:solidFill>
                            <a:srgbClr val="000000"/>
                          </a:solidFill>
                          <a:effectLst/>
                          <a:latin typeface="Arial" panose="020B0604020202020204" pitchFamily="34" charset="0"/>
                        </a:rPr>
                        <a:t>Unable to work due to medical, health, or other issues</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13%</a:t>
                      </a:r>
                    </a:p>
                  </a:txBody>
                  <a:tcPr marL="9525" marR="9525" marT="9525" marB="0"/>
                </a:tc>
                <a:extLst>
                  <a:ext uri="{0D108BD9-81ED-4DB2-BD59-A6C34878D82A}">
                    <a16:rowId xmlns:a16="http://schemas.microsoft.com/office/drawing/2014/main" val="2254736693"/>
                  </a:ext>
                </a:extLst>
              </a:tr>
            </a:tbl>
          </a:graphicData>
        </a:graphic>
      </p:graphicFrame>
      <p:graphicFrame>
        <p:nvGraphicFramePr>
          <p:cNvPr id="9" name="Table 8">
            <a:extLst>
              <a:ext uri="{FF2B5EF4-FFF2-40B4-BE49-F238E27FC236}">
                <a16:creationId xmlns:a16="http://schemas.microsoft.com/office/drawing/2014/main" id="{5ACD6C07-F255-3A77-750C-9B46587135F9}"/>
              </a:ext>
            </a:extLst>
          </p:cNvPr>
          <p:cNvGraphicFramePr>
            <a:graphicFrameLocks noGrp="1"/>
          </p:cNvGraphicFramePr>
          <p:nvPr>
            <p:extLst>
              <p:ext uri="{D42A27DB-BD31-4B8C-83A1-F6EECF244321}">
                <p14:modId xmlns:p14="http://schemas.microsoft.com/office/powerpoint/2010/main" val="3015787447"/>
              </p:ext>
            </p:extLst>
          </p:nvPr>
        </p:nvGraphicFramePr>
        <p:xfrm>
          <a:off x="228600" y="2058467"/>
          <a:ext cx="2834640" cy="141732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154940386"/>
                    </a:ext>
                  </a:extLst>
                </a:gridCol>
                <a:gridCol w="548640">
                  <a:extLst>
                    <a:ext uri="{9D8B030D-6E8A-4147-A177-3AD203B41FA5}">
                      <a16:colId xmlns:a16="http://schemas.microsoft.com/office/drawing/2014/main" val="1494990977"/>
                    </a:ext>
                  </a:extLst>
                </a:gridCol>
              </a:tblGrid>
              <a:tr h="274320">
                <a:tc gridSpan="2">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mn-cs"/>
                        </a:rPr>
                        <a:t>Education</a:t>
                      </a:r>
                    </a:p>
                  </a:txBody>
                  <a:tcPr marL="9525" marR="9525" marT="9525" marB="0" anchor="ctr"/>
                </a:tc>
                <a:tc hMerge="1">
                  <a:txBody>
                    <a:bodyPr/>
                    <a:lstStyle/>
                    <a:p>
                      <a:pPr algn="r" fontAlgn="t"/>
                      <a:endParaRPr lang="en-US" sz="1000" b="0"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2809790309"/>
                  </a:ext>
                </a:extLst>
              </a:tr>
              <a:tr h="228600">
                <a:tc>
                  <a:txBody>
                    <a:bodyPr/>
                    <a:lstStyle/>
                    <a:p>
                      <a:pPr marL="55563" indent="0" algn="l" fontAlgn="t"/>
                      <a:r>
                        <a:rPr lang="en-US" sz="1200" b="0" i="0" u="none" strike="noStrike">
                          <a:solidFill>
                            <a:srgbClr val="000000"/>
                          </a:solidFill>
                          <a:effectLst/>
                          <a:latin typeface="Arial" panose="020B0604020202020204" pitchFamily="34" charset="0"/>
                        </a:rPr>
                        <a:t>High school graduate or less</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38%</a:t>
                      </a:r>
                    </a:p>
                  </a:txBody>
                  <a:tcPr marL="9525" marR="9525" marT="9525" marB="0"/>
                </a:tc>
                <a:extLst>
                  <a:ext uri="{0D108BD9-81ED-4DB2-BD59-A6C34878D82A}">
                    <a16:rowId xmlns:a16="http://schemas.microsoft.com/office/drawing/2014/main" val="3519214250"/>
                  </a:ext>
                </a:extLst>
              </a:tr>
              <a:tr h="228600">
                <a:tc>
                  <a:txBody>
                    <a:bodyPr/>
                    <a:lstStyle/>
                    <a:p>
                      <a:pPr marL="55563" indent="0" algn="l" fontAlgn="t"/>
                      <a:r>
                        <a:rPr lang="en-US" sz="1200" b="0" i="0" u="none" strike="noStrike">
                          <a:solidFill>
                            <a:srgbClr val="000000"/>
                          </a:solidFill>
                          <a:effectLst/>
                          <a:latin typeface="Arial" panose="020B0604020202020204" pitchFamily="34" charset="0"/>
                        </a:rPr>
                        <a:t>Some college, technical school</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31%</a:t>
                      </a:r>
                    </a:p>
                  </a:txBody>
                  <a:tcPr marL="9525" marR="9525" marT="9525" marB="0"/>
                </a:tc>
                <a:extLst>
                  <a:ext uri="{0D108BD9-81ED-4DB2-BD59-A6C34878D82A}">
                    <a16:rowId xmlns:a16="http://schemas.microsoft.com/office/drawing/2014/main" val="319525257"/>
                  </a:ext>
                </a:extLst>
              </a:tr>
              <a:tr h="228600">
                <a:tc>
                  <a:txBody>
                    <a:bodyPr/>
                    <a:lstStyle/>
                    <a:p>
                      <a:pPr marL="55563" indent="0" algn="l" fontAlgn="t"/>
                      <a:r>
                        <a:rPr lang="en-US" sz="1200" b="0" i="0" u="none" strike="noStrike">
                          <a:solidFill>
                            <a:srgbClr val="000000"/>
                          </a:solidFill>
                          <a:effectLst/>
                          <a:latin typeface="Arial" panose="020B0604020202020204" pitchFamily="34" charset="0"/>
                        </a:rPr>
                        <a:t>College, tech. school graduate</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22%</a:t>
                      </a:r>
                    </a:p>
                  </a:txBody>
                  <a:tcPr marL="9525" marR="9525" marT="9525" marB="0"/>
                </a:tc>
                <a:extLst>
                  <a:ext uri="{0D108BD9-81ED-4DB2-BD59-A6C34878D82A}">
                    <a16:rowId xmlns:a16="http://schemas.microsoft.com/office/drawing/2014/main" val="1690863052"/>
                  </a:ext>
                </a:extLst>
              </a:tr>
              <a:tr h="228600">
                <a:tc>
                  <a:txBody>
                    <a:bodyPr/>
                    <a:lstStyle/>
                    <a:p>
                      <a:pPr marL="55563" indent="0" algn="l" fontAlgn="t"/>
                      <a:r>
                        <a:rPr lang="en-US" sz="1200" b="0" i="0" u="none" strike="noStrike">
                          <a:solidFill>
                            <a:srgbClr val="000000"/>
                          </a:solidFill>
                          <a:effectLst/>
                          <a:latin typeface="Arial" panose="020B0604020202020204" pitchFamily="34" charset="0"/>
                        </a:rPr>
                        <a:t>Graduate school</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8%</a:t>
                      </a:r>
                    </a:p>
                  </a:txBody>
                  <a:tcPr marL="9525" marR="9525" marT="9525" marB="0"/>
                </a:tc>
                <a:extLst>
                  <a:ext uri="{0D108BD9-81ED-4DB2-BD59-A6C34878D82A}">
                    <a16:rowId xmlns:a16="http://schemas.microsoft.com/office/drawing/2014/main" val="3103307530"/>
                  </a:ext>
                </a:extLst>
              </a:tr>
              <a:tr h="228600">
                <a:tc>
                  <a:txBody>
                    <a:bodyPr/>
                    <a:lstStyle/>
                    <a:p>
                      <a:pPr marL="55563" indent="0" algn="l" fontAlgn="t"/>
                      <a:r>
                        <a:rPr lang="en-US" sz="1200" b="0" i="0" u="none" strike="noStrike">
                          <a:solidFill>
                            <a:srgbClr val="000000"/>
                          </a:solidFill>
                          <a:effectLst/>
                          <a:latin typeface="Arial" panose="020B0604020202020204" pitchFamily="34" charset="0"/>
                        </a:rPr>
                        <a:t>Prefer not to say</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1%</a:t>
                      </a:r>
                    </a:p>
                  </a:txBody>
                  <a:tcPr marL="9525" marR="9525" marT="9525" marB="0"/>
                </a:tc>
                <a:extLst>
                  <a:ext uri="{0D108BD9-81ED-4DB2-BD59-A6C34878D82A}">
                    <a16:rowId xmlns:a16="http://schemas.microsoft.com/office/drawing/2014/main" val="1350885975"/>
                  </a:ext>
                </a:extLst>
              </a:tr>
            </a:tbl>
          </a:graphicData>
        </a:graphic>
      </p:graphicFrame>
      <p:graphicFrame>
        <p:nvGraphicFramePr>
          <p:cNvPr id="10" name="Table 9">
            <a:extLst>
              <a:ext uri="{FF2B5EF4-FFF2-40B4-BE49-F238E27FC236}">
                <a16:creationId xmlns:a16="http://schemas.microsoft.com/office/drawing/2014/main" id="{E4B82173-AA90-1849-3289-9EBDEFBB1F54}"/>
              </a:ext>
            </a:extLst>
          </p:cNvPr>
          <p:cNvGraphicFramePr>
            <a:graphicFrameLocks noGrp="1"/>
          </p:cNvGraphicFramePr>
          <p:nvPr>
            <p:extLst>
              <p:ext uri="{D42A27DB-BD31-4B8C-83A1-F6EECF244321}">
                <p14:modId xmlns:p14="http://schemas.microsoft.com/office/powerpoint/2010/main" val="4119747659"/>
              </p:ext>
            </p:extLst>
          </p:nvPr>
        </p:nvGraphicFramePr>
        <p:xfrm>
          <a:off x="9005307" y="2057400"/>
          <a:ext cx="2834640" cy="1746885"/>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3665287883"/>
                    </a:ext>
                  </a:extLst>
                </a:gridCol>
                <a:gridCol w="548640">
                  <a:extLst>
                    <a:ext uri="{9D8B030D-6E8A-4147-A177-3AD203B41FA5}">
                      <a16:colId xmlns:a16="http://schemas.microsoft.com/office/drawing/2014/main" val="975683882"/>
                    </a:ext>
                  </a:extLst>
                </a:gridCol>
              </a:tblGrid>
              <a:tr h="169120">
                <a:tc gridSpan="2">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mn-cs"/>
                        </a:rPr>
                        <a:t>Number of </a:t>
                      </a:r>
                      <a:r>
                        <a:rPr kumimoji="0" lang="en-US" sz="1200" b="1" i="0" u="sng" strike="noStrike" kern="1200" cap="none" spc="0" normalizeH="0" baseline="0" noProof="0">
                          <a:ln>
                            <a:noFill/>
                          </a:ln>
                          <a:solidFill>
                            <a:prstClr val="white"/>
                          </a:solidFill>
                          <a:effectLst/>
                          <a:uLnTx/>
                          <a:uFillTx/>
                          <a:latin typeface="Arial" panose="020B0604020202020204" pitchFamily="34" charset="0"/>
                          <a:ea typeface="+mn-ea"/>
                          <a:cs typeface="+mn-cs"/>
                        </a:rPr>
                        <a:t>Adults</a:t>
                      </a: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mn-cs"/>
                        </a:rPr>
                        <a:t> Covered by Health Insurance Policy*</a:t>
                      </a:r>
                    </a:p>
                  </a:txBody>
                  <a:tcPr marL="9525" marR="9525" marT="9525" marB="0" anchor="ctr"/>
                </a:tc>
                <a:tc hMerge="1">
                  <a:txBody>
                    <a:bodyPr/>
                    <a:lstStyle/>
                    <a:p>
                      <a:pPr algn="r" fontAlgn="t"/>
                      <a:endParaRPr lang="en-US" sz="1000" b="0"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357978360"/>
                  </a:ext>
                </a:extLst>
              </a:tr>
              <a:tr h="228600">
                <a:tc>
                  <a:txBody>
                    <a:bodyPr/>
                    <a:lstStyle/>
                    <a:p>
                      <a:pPr marL="55563" indent="0" algn="l" fontAlgn="t"/>
                      <a:r>
                        <a:rPr lang="en-US" sz="1200" u="none" strike="noStrike" kern="1200">
                          <a:solidFill>
                            <a:schemeClr val="dk1"/>
                          </a:solidFill>
                          <a:effectLst/>
                          <a:latin typeface="+mn-lt"/>
                          <a:ea typeface="+mn-ea"/>
                          <a:cs typeface="+mn-cs"/>
                        </a:rPr>
                        <a:t>0</a:t>
                      </a:r>
                    </a:p>
                  </a:txBody>
                  <a:tcPr marL="9525" marR="9525" marT="9525" marB="0"/>
                </a:tc>
                <a:tc>
                  <a:txBody>
                    <a:bodyPr/>
                    <a:lstStyle/>
                    <a:p>
                      <a:pPr algn="r" fontAlgn="t"/>
                      <a:r>
                        <a:rPr lang="en-US" sz="1200" u="none" strike="noStrike" kern="1200">
                          <a:solidFill>
                            <a:schemeClr val="dk1"/>
                          </a:solidFill>
                          <a:effectLst/>
                          <a:latin typeface="+mn-lt"/>
                          <a:ea typeface="+mn-ea"/>
                          <a:cs typeface="+mn-cs"/>
                        </a:rPr>
                        <a:t>--</a:t>
                      </a:r>
                    </a:p>
                  </a:txBody>
                  <a:tcPr marL="9525" marR="9525" marT="9525" marB="0"/>
                </a:tc>
                <a:extLst>
                  <a:ext uri="{0D108BD9-81ED-4DB2-BD59-A6C34878D82A}">
                    <a16:rowId xmlns:a16="http://schemas.microsoft.com/office/drawing/2014/main" val="1781492482"/>
                  </a:ext>
                </a:extLst>
              </a:tr>
              <a:tr h="228600">
                <a:tc>
                  <a:txBody>
                    <a:bodyPr/>
                    <a:lstStyle/>
                    <a:p>
                      <a:pPr marL="55563" indent="0" algn="l" fontAlgn="t"/>
                      <a:r>
                        <a:rPr lang="en-US" sz="1200" u="none" strike="noStrike" kern="1200">
                          <a:solidFill>
                            <a:schemeClr val="dk1"/>
                          </a:solidFill>
                          <a:effectLst/>
                          <a:latin typeface="+mn-lt"/>
                          <a:ea typeface="+mn-ea"/>
                          <a:cs typeface="+mn-cs"/>
                        </a:rPr>
                        <a:t>1</a:t>
                      </a:r>
                    </a:p>
                  </a:txBody>
                  <a:tcPr marL="9525" marR="9525" marT="9525" marB="0"/>
                </a:tc>
                <a:tc>
                  <a:txBody>
                    <a:bodyPr/>
                    <a:lstStyle/>
                    <a:p>
                      <a:pPr algn="r" fontAlgn="t"/>
                      <a:r>
                        <a:rPr lang="en-US" sz="1200" u="none" strike="noStrike" kern="1200">
                          <a:solidFill>
                            <a:schemeClr val="dk1"/>
                          </a:solidFill>
                          <a:effectLst/>
                          <a:latin typeface="+mn-lt"/>
                          <a:ea typeface="+mn-ea"/>
                          <a:cs typeface="+mn-cs"/>
                        </a:rPr>
                        <a:t>47%</a:t>
                      </a:r>
                    </a:p>
                  </a:txBody>
                  <a:tcPr marL="9525" marR="9525" marT="9525" marB="0"/>
                </a:tc>
                <a:extLst>
                  <a:ext uri="{0D108BD9-81ED-4DB2-BD59-A6C34878D82A}">
                    <a16:rowId xmlns:a16="http://schemas.microsoft.com/office/drawing/2014/main" val="2585426577"/>
                  </a:ext>
                </a:extLst>
              </a:tr>
              <a:tr h="228600">
                <a:tc>
                  <a:txBody>
                    <a:bodyPr/>
                    <a:lstStyle/>
                    <a:p>
                      <a:pPr marL="55563" indent="0" algn="l" fontAlgn="t"/>
                      <a:r>
                        <a:rPr lang="en-US" sz="1200" u="none" strike="noStrike" kern="1200">
                          <a:solidFill>
                            <a:schemeClr val="dk1"/>
                          </a:solidFill>
                          <a:effectLst/>
                          <a:latin typeface="+mn-lt"/>
                          <a:ea typeface="+mn-ea"/>
                          <a:cs typeface="+mn-cs"/>
                        </a:rPr>
                        <a:t>2</a:t>
                      </a:r>
                    </a:p>
                  </a:txBody>
                  <a:tcPr marL="9525" marR="9525" marT="9525" marB="0"/>
                </a:tc>
                <a:tc>
                  <a:txBody>
                    <a:bodyPr/>
                    <a:lstStyle/>
                    <a:p>
                      <a:pPr algn="r" fontAlgn="t"/>
                      <a:r>
                        <a:rPr lang="en-US" sz="1200" u="none" strike="noStrike" kern="1200">
                          <a:solidFill>
                            <a:schemeClr val="dk1"/>
                          </a:solidFill>
                          <a:effectLst/>
                          <a:latin typeface="+mn-lt"/>
                          <a:ea typeface="+mn-ea"/>
                          <a:cs typeface="+mn-cs"/>
                        </a:rPr>
                        <a:t>36%</a:t>
                      </a:r>
                    </a:p>
                  </a:txBody>
                  <a:tcPr marL="9525" marR="9525" marT="9525" marB="0"/>
                </a:tc>
                <a:extLst>
                  <a:ext uri="{0D108BD9-81ED-4DB2-BD59-A6C34878D82A}">
                    <a16:rowId xmlns:a16="http://schemas.microsoft.com/office/drawing/2014/main" val="583990990"/>
                  </a:ext>
                </a:extLst>
              </a:tr>
              <a:tr h="228600">
                <a:tc>
                  <a:txBody>
                    <a:bodyPr/>
                    <a:lstStyle/>
                    <a:p>
                      <a:pPr marL="55563" indent="0" algn="l" fontAlgn="t"/>
                      <a:r>
                        <a:rPr lang="en-US" sz="1200" u="none" strike="noStrike" kern="1200">
                          <a:solidFill>
                            <a:schemeClr val="dk1"/>
                          </a:solidFill>
                          <a:effectLst/>
                          <a:latin typeface="+mn-lt"/>
                          <a:ea typeface="+mn-ea"/>
                          <a:cs typeface="+mn-cs"/>
                        </a:rPr>
                        <a:t>3</a:t>
                      </a:r>
                    </a:p>
                  </a:txBody>
                  <a:tcPr marL="9525" marR="9525" marT="9525" marB="0"/>
                </a:tc>
                <a:tc>
                  <a:txBody>
                    <a:bodyPr/>
                    <a:lstStyle/>
                    <a:p>
                      <a:pPr algn="r" fontAlgn="t"/>
                      <a:r>
                        <a:rPr lang="en-US" sz="1200" u="none" strike="noStrike" kern="1200">
                          <a:solidFill>
                            <a:schemeClr val="dk1"/>
                          </a:solidFill>
                          <a:effectLst/>
                          <a:latin typeface="+mn-lt"/>
                          <a:ea typeface="+mn-ea"/>
                          <a:cs typeface="+mn-cs"/>
                        </a:rPr>
                        <a:t>10%</a:t>
                      </a:r>
                    </a:p>
                  </a:txBody>
                  <a:tcPr marL="9525" marR="9525" marT="9525" marB="0"/>
                </a:tc>
                <a:extLst>
                  <a:ext uri="{0D108BD9-81ED-4DB2-BD59-A6C34878D82A}">
                    <a16:rowId xmlns:a16="http://schemas.microsoft.com/office/drawing/2014/main" val="2272029138"/>
                  </a:ext>
                </a:extLst>
              </a:tr>
              <a:tr h="228600">
                <a:tc>
                  <a:txBody>
                    <a:bodyPr/>
                    <a:lstStyle/>
                    <a:p>
                      <a:pPr marL="55563" indent="0" algn="l" fontAlgn="t"/>
                      <a:r>
                        <a:rPr lang="en-US" sz="1200" u="none" strike="noStrike" kern="1200">
                          <a:solidFill>
                            <a:schemeClr val="dk1"/>
                          </a:solidFill>
                          <a:effectLst/>
                          <a:latin typeface="+mn-lt"/>
                          <a:ea typeface="+mn-ea"/>
                          <a:cs typeface="+mn-cs"/>
                        </a:rPr>
                        <a:t>4+</a:t>
                      </a:r>
                    </a:p>
                  </a:txBody>
                  <a:tcPr marL="9525" marR="9525" marT="9525" marB="0"/>
                </a:tc>
                <a:tc>
                  <a:txBody>
                    <a:bodyPr/>
                    <a:lstStyle/>
                    <a:p>
                      <a:pPr algn="r" fontAlgn="t"/>
                      <a:r>
                        <a:rPr lang="en-US" sz="1200" u="none" strike="noStrike" kern="1200">
                          <a:solidFill>
                            <a:schemeClr val="dk1"/>
                          </a:solidFill>
                          <a:effectLst/>
                          <a:latin typeface="+mn-lt"/>
                          <a:ea typeface="+mn-ea"/>
                          <a:cs typeface="+mn-cs"/>
                        </a:rPr>
                        <a:t>4%</a:t>
                      </a:r>
                    </a:p>
                  </a:txBody>
                  <a:tcPr marL="9525" marR="9525" marT="9525" marB="0"/>
                </a:tc>
                <a:extLst>
                  <a:ext uri="{0D108BD9-81ED-4DB2-BD59-A6C34878D82A}">
                    <a16:rowId xmlns:a16="http://schemas.microsoft.com/office/drawing/2014/main" val="3306626783"/>
                  </a:ext>
                </a:extLst>
              </a:tr>
              <a:tr h="228600">
                <a:tc>
                  <a:txBody>
                    <a:bodyPr/>
                    <a:lstStyle/>
                    <a:p>
                      <a:pPr marL="55563" indent="0" algn="l" fontAlgn="t"/>
                      <a:r>
                        <a:rPr lang="en-US" sz="1200" u="none" strike="noStrike" kern="1200">
                          <a:solidFill>
                            <a:schemeClr val="dk1"/>
                          </a:solidFill>
                          <a:effectLst/>
                          <a:latin typeface="+mn-lt"/>
                          <a:ea typeface="+mn-ea"/>
                          <a:cs typeface="+mn-cs"/>
                        </a:rPr>
                        <a:t>Not sure</a:t>
                      </a:r>
                    </a:p>
                  </a:txBody>
                  <a:tcPr marL="9525" marR="9525" marT="9525" marB="0"/>
                </a:tc>
                <a:tc>
                  <a:txBody>
                    <a:bodyPr/>
                    <a:lstStyle/>
                    <a:p>
                      <a:pPr algn="r" fontAlgn="t"/>
                      <a:r>
                        <a:rPr lang="en-US" sz="1200" u="none" strike="noStrike" kern="1200">
                          <a:solidFill>
                            <a:schemeClr val="dk1"/>
                          </a:solidFill>
                          <a:effectLst/>
                          <a:latin typeface="+mn-lt"/>
                          <a:ea typeface="+mn-ea"/>
                          <a:cs typeface="+mn-cs"/>
                        </a:rPr>
                        <a:t>3%</a:t>
                      </a:r>
                    </a:p>
                  </a:txBody>
                  <a:tcPr marL="9525" marR="9525" marT="9525" marB="0"/>
                </a:tc>
                <a:extLst>
                  <a:ext uri="{0D108BD9-81ED-4DB2-BD59-A6C34878D82A}">
                    <a16:rowId xmlns:a16="http://schemas.microsoft.com/office/drawing/2014/main" val="2334139680"/>
                  </a:ext>
                </a:extLst>
              </a:tr>
            </a:tbl>
          </a:graphicData>
        </a:graphic>
      </p:graphicFrame>
      <p:sp>
        <p:nvSpPr>
          <p:cNvPr id="11" name="TextBox 10">
            <a:extLst>
              <a:ext uri="{FF2B5EF4-FFF2-40B4-BE49-F238E27FC236}">
                <a16:creationId xmlns:a16="http://schemas.microsoft.com/office/drawing/2014/main" id="{E4D62CF3-1972-E60B-C6D1-2611388EFABD}"/>
              </a:ext>
            </a:extLst>
          </p:cNvPr>
          <p:cNvSpPr txBox="1"/>
          <p:nvPr/>
        </p:nvSpPr>
        <p:spPr>
          <a:xfrm>
            <a:off x="8915400" y="5943600"/>
            <a:ext cx="3086100" cy="400110"/>
          </a:xfrm>
          <a:prstGeom prst="rect">
            <a:avLst/>
          </a:prstGeom>
          <a:noFill/>
        </p:spPr>
        <p:txBody>
          <a:bodyPr wrap="square" rtlCol="0">
            <a:spAutoFit/>
          </a:bodyPr>
          <a:lstStyle/>
          <a:p>
            <a:pPr algn="r"/>
            <a:r>
              <a:rPr lang="en-US" sz="1000">
                <a:solidFill>
                  <a:srgbClr val="000000"/>
                </a:solidFill>
              </a:rPr>
              <a:t>(n=500)</a:t>
            </a:r>
          </a:p>
          <a:p>
            <a:pPr algn="r"/>
            <a:r>
              <a:rPr lang="en-US" sz="1000">
                <a:solidFill>
                  <a:srgbClr val="000000"/>
                </a:solidFill>
              </a:rPr>
              <a:t>* Among those who have health insurance (n=461)</a:t>
            </a:r>
          </a:p>
        </p:txBody>
      </p:sp>
      <p:graphicFrame>
        <p:nvGraphicFramePr>
          <p:cNvPr id="12" name="Table 11">
            <a:extLst>
              <a:ext uri="{FF2B5EF4-FFF2-40B4-BE49-F238E27FC236}">
                <a16:creationId xmlns:a16="http://schemas.microsoft.com/office/drawing/2014/main" id="{E99297EE-6FAD-3BCB-286A-24102BC5EB84}"/>
              </a:ext>
            </a:extLst>
          </p:cNvPr>
          <p:cNvGraphicFramePr>
            <a:graphicFrameLocks noGrp="1"/>
          </p:cNvGraphicFramePr>
          <p:nvPr>
            <p:extLst>
              <p:ext uri="{D42A27DB-BD31-4B8C-83A1-F6EECF244321}">
                <p14:modId xmlns:p14="http://schemas.microsoft.com/office/powerpoint/2010/main" val="3801576094"/>
              </p:ext>
            </p:extLst>
          </p:nvPr>
        </p:nvGraphicFramePr>
        <p:xfrm>
          <a:off x="9041130" y="3968115"/>
          <a:ext cx="2834640" cy="1746885"/>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3665287883"/>
                    </a:ext>
                  </a:extLst>
                </a:gridCol>
                <a:gridCol w="548640">
                  <a:extLst>
                    <a:ext uri="{9D8B030D-6E8A-4147-A177-3AD203B41FA5}">
                      <a16:colId xmlns:a16="http://schemas.microsoft.com/office/drawing/2014/main" val="975683882"/>
                    </a:ext>
                  </a:extLst>
                </a:gridCol>
              </a:tblGrid>
              <a:tr h="169120">
                <a:tc gridSpan="2">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mn-cs"/>
                        </a:rPr>
                        <a:t>Number of </a:t>
                      </a:r>
                      <a:r>
                        <a:rPr kumimoji="0" lang="en-US" sz="1200" b="1" i="0" u="sng" strike="noStrike" kern="1200" cap="none" spc="0" normalizeH="0" baseline="0" noProof="0">
                          <a:ln>
                            <a:noFill/>
                          </a:ln>
                          <a:solidFill>
                            <a:prstClr val="white"/>
                          </a:solidFill>
                          <a:effectLst/>
                          <a:uLnTx/>
                          <a:uFillTx/>
                          <a:latin typeface="Arial" panose="020B0604020202020204" pitchFamily="34" charset="0"/>
                          <a:ea typeface="+mn-ea"/>
                          <a:cs typeface="+mn-cs"/>
                        </a:rPr>
                        <a:t>Children</a:t>
                      </a: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mn-ea"/>
                          <a:cs typeface="+mn-cs"/>
                        </a:rPr>
                        <a:t> Covered by Health Insurance Policy*</a:t>
                      </a:r>
                    </a:p>
                  </a:txBody>
                  <a:tcPr marL="9525" marR="9525" marT="9525" marB="0" anchor="ctr"/>
                </a:tc>
                <a:tc hMerge="1">
                  <a:txBody>
                    <a:bodyPr/>
                    <a:lstStyle/>
                    <a:p>
                      <a:pPr algn="r" fontAlgn="t"/>
                      <a:endParaRPr lang="en-US" sz="1000" b="0" i="0" u="none" strike="noStrike">
                        <a:solidFill>
                          <a:srgbClr val="000000"/>
                        </a:solidFill>
                        <a:effectLst/>
                        <a:latin typeface="Arial" panose="020B0604020202020204" pitchFamily="34" charset="0"/>
                      </a:endParaRPr>
                    </a:p>
                  </a:txBody>
                  <a:tcPr marL="9525" marR="9525" marT="9525" marB="0"/>
                </a:tc>
                <a:extLst>
                  <a:ext uri="{0D108BD9-81ED-4DB2-BD59-A6C34878D82A}">
                    <a16:rowId xmlns:a16="http://schemas.microsoft.com/office/drawing/2014/main" val="357978360"/>
                  </a:ext>
                </a:extLst>
              </a:tr>
              <a:tr h="228600">
                <a:tc>
                  <a:txBody>
                    <a:bodyPr/>
                    <a:lstStyle/>
                    <a:p>
                      <a:pPr marL="55563" indent="0" algn="l" fontAlgn="t"/>
                      <a:r>
                        <a:rPr lang="en-US" sz="1200" u="none" strike="noStrike" kern="1200">
                          <a:solidFill>
                            <a:schemeClr val="dk1"/>
                          </a:solidFill>
                          <a:effectLst/>
                          <a:latin typeface="+mn-lt"/>
                          <a:ea typeface="+mn-ea"/>
                          <a:cs typeface="+mn-cs"/>
                        </a:rPr>
                        <a:t>0</a:t>
                      </a:r>
                    </a:p>
                  </a:txBody>
                  <a:tcPr marL="9525" marR="9525" marT="9525" marB="0"/>
                </a:tc>
                <a:tc>
                  <a:txBody>
                    <a:bodyPr/>
                    <a:lstStyle/>
                    <a:p>
                      <a:pPr algn="r" fontAlgn="t"/>
                      <a:r>
                        <a:rPr lang="en-US" sz="1200" u="none" strike="noStrike" kern="1200">
                          <a:solidFill>
                            <a:schemeClr val="dk1"/>
                          </a:solidFill>
                          <a:effectLst/>
                          <a:latin typeface="+mn-lt"/>
                          <a:ea typeface="+mn-ea"/>
                          <a:cs typeface="+mn-cs"/>
                        </a:rPr>
                        <a:t>71%</a:t>
                      </a:r>
                    </a:p>
                  </a:txBody>
                  <a:tcPr marL="9525" marR="9525" marT="9525" marB="0"/>
                </a:tc>
                <a:extLst>
                  <a:ext uri="{0D108BD9-81ED-4DB2-BD59-A6C34878D82A}">
                    <a16:rowId xmlns:a16="http://schemas.microsoft.com/office/drawing/2014/main" val="1781492482"/>
                  </a:ext>
                </a:extLst>
              </a:tr>
              <a:tr h="228600">
                <a:tc>
                  <a:txBody>
                    <a:bodyPr/>
                    <a:lstStyle/>
                    <a:p>
                      <a:pPr marL="55563" indent="0" algn="l" fontAlgn="t"/>
                      <a:r>
                        <a:rPr lang="en-US" sz="1200" u="none" strike="noStrike" kern="1200">
                          <a:solidFill>
                            <a:schemeClr val="dk1"/>
                          </a:solidFill>
                          <a:effectLst/>
                          <a:latin typeface="+mn-lt"/>
                          <a:ea typeface="+mn-ea"/>
                          <a:cs typeface="+mn-cs"/>
                        </a:rPr>
                        <a:t>1</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13%</a:t>
                      </a:r>
                    </a:p>
                  </a:txBody>
                  <a:tcPr marL="9525" marR="9525" marT="9525" marB="0"/>
                </a:tc>
                <a:extLst>
                  <a:ext uri="{0D108BD9-81ED-4DB2-BD59-A6C34878D82A}">
                    <a16:rowId xmlns:a16="http://schemas.microsoft.com/office/drawing/2014/main" val="2585426577"/>
                  </a:ext>
                </a:extLst>
              </a:tr>
              <a:tr h="228600">
                <a:tc>
                  <a:txBody>
                    <a:bodyPr/>
                    <a:lstStyle/>
                    <a:p>
                      <a:pPr marL="55563" indent="0" algn="l" fontAlgn="t"/>
                      <a:r>
                        <a:rPr lang="en-US" sz="1200" u="none" strike="noStrike" kern="1200">
                          <a:solidFill>
                            <a:schemeClr val="dk1"/>
                          </a:solidFill>
                          <a:effectLst/>
                          <a:latin typeface="+mn-lt"/>
                          <a:ea typeface="+mn-ea"/>
                          <a:cs typeface="+mn-cs"/>
                        </a:rPr>
                        <a:t>2</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7%</a:t>
                      </a:r>
                    </a:p>
                  </a:txBody>
                  <a:tcPr marL="9525" marR="9525" marT="9525" marB="0"/>
                </a:tc>
                <a:extLst>
                  <a:ext uri="{0D108BD9-81ED-4DB2-BD59-A6C34878D82A}">
                    <a16:rowId xmlns:a16="http://schemas.microsoft.com/office/drawing/2014/main" val="583990990"/>
                  </a:ext>
                </a:extLst>
              </a:tr>
              <a:tr h="228600">
                <a:tc>
                  <a:txBody>
                    <a:bodyPr/>
                    <a:lstStyle/>
                    <a:p>
                      <a:pPr marL="55563" indent="0" algn="l" fontAlgn="t"/>
                      <a:r>
                        <a:rPr lang="en-US" sz="1200" u="none" strike="noStrike" kern="1200">
                          <a:solidFill>
                            <a:schemeClr val="dk1"/>
                          </a:solidFill>
                          <a:effectLst/>
                          <a:latin typeface="+mn-lt"/>
                          <a:ea typeface="+mn-ea"/>
                          <a:cs typeface="+mn-cs"/>
                        </a:rPr>
                        <a:t>3</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4%</a:t>
                      </a:r>
                    </a:p>
                  </a:txBody>
                  <a:tcPr marL="9525" marR="9525" marT="9525" marB="0"/>
                </a:tc>
                <a:extLst>
                  <a:ext uri="{0D108BD9-81ED-4DB2-BD59-A6C34878D82A}">
                    <a16:rowId xmlns:a16="http://schemas.microsoft.com/office/drawing/2014/main" val="2272029138"/>
                  </a:ext>
                </a:extLst>
              </a:tr>
              <a:tr h="228600">
                <a:tc>
                  <a:txBody>
                    <a:bodyPr/>
                    <a:lstStyle/>
                    <a:p>
                      <a:pPr marL="55563" indent="0" algn="l" fontAlgn="t"/>
                      <a:r>
                        <a:rPr lang="en-US" sz="1200" u="none" strike="noStrike" kern="1200">
                          <a:solidFill>
                            <a:schemeClr val="dk1"/>
                          </a:solidFill>
                          <a:effectLst/>
                          <a:latin typeface="+mn-lt"/>
                          <a:ea typeface="+mn-ea"/>
                          <a:cs typeface="+mn-cs"/>
                        </a:rPr>
                        <a:t>4+</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2%</a:t>
                      </a:r>
                    </a:p>
                  </a:txBody>
                  <a:tcPr marL="9525" marR="9525" marT="9525" marB="0"/>
                </a:tc>
                <a:extLst>
                  <a:ext uri="{0D108BD9-81ED-4DB2-BD59-A6C34878D82A}">
                    <a16:rowId xmlns:a16="http://schemas.microsoft.com/office/drawing/2014/main" val="3306626783"/>
                  </a:ext>
                </a:extLst>
              </a:tr>
              <a:tr h="228600">
                <a:tc>
                  <a:txBody>
                    <a:bodyPr/>
                    <a:lstStyle/>
                    <a:p>
                      <a:pPr marL="55563" indent="0" algn="l" fontAlgn="t"/>
                      <a:r>
                        <a:rPr lang="en-US" sz="1200" u="none" strike="noStrike" kern="1200">
                          <a:solidFill>
                            <a:schemeClr val="dk1"/>
                          </a:solidFill>
                          <a:effectLst/>
                          <a:latin typeface="+mn-lt"/>
                          <a:ea typeface="+mn-ea"/>
                          <a:cs typeface="+mn-cs"/>
                        </a:rPr>
                        <a:t>Not sure</a:t>
                      </a:r>
                    </a:p>
                  </a:txBody>
                  <a:tcPr marL="9525" marR="9525" marT="9525" marB="0"/>
                </a:tc>
                <a:tc>
                  <a:txBody>
                    <a:bodyPr/>
                    <a:lstStyle/>
                    <a:p>
                      <a:pPr algn="r" fontAlgn="t"/>
                      <a:r>
                        <a:rPr lang="en-US" sz="1200" b="0" i="0" u="none" strike="noStrike">
                          <a:solidFill>
                            <a:srgbClr val="000000"/>
                          </a:solidFill>
                          <a:effectLst/>
                          <a:latin typeface="Arial" panose="020B0604020202020204" pitchFamily="34" charset="0"/>
                        </a:rPr>
                        <a:t>3%</a:t>
                      </a:r>
                    </a:p>
                  </a:txBody>
                  <a:tcPr marL="9525" marR="9525" marT="9525" marB="0"/>
                </a:tc>
                <a:extLst>
                  <a:ext uri="{0D108BD9-81ED-4DB2-BD59-A6C34878D82A}">
                    <a16:rowId xmlns:a16="http://schemas.microsoft.com/office/drawing/2014/main" val="3423890612"/>
                  </a:ext>
                </a:extLst>
              </a:tr>
            </a:tbl>
          </a:graphicData>
        </a:graphic>
      </p:graphicFrame>
    </p:spTree>
    <p:extLst>
      <p:ext uri="{BB962C8B-B14F-4D97-AF65-F5344CB8AC3E}">
        <p14:creationId xmlns:p14="http://schemas.microsoft.com/office/powerpoint/2010/main" val="1992299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outdoor, tree, nature, day&#10;&#10;Description automatically generated">
            <a:extLst>
              <a:ext uri="{FF2B5EF4-FFF2-40B4-BE49-F238E27FC236}">
                <a16:creationId xmlns:a16="http://schemas.microsoft.com/office/drawing/2014/main" id="{DEC41DC4-D841-530E-C9D4-3FA35F779DB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t="7783" b="51478"/>
          <a:stretch/>
        </p:blipFill>
        <p:spPr>
          <a:xfrm>
            <a:off x="-163775" y="0"/>
            <a:ext cx="12625588" cy="6858000"/>
          </a:xfrm>
          <a:prstGeom prst="rect">
            <a:avLst/>
          </a:prstGeom>
        </p:spPr>
      </p:pic>
      <p:sp>
        <p:nvSpPr>
          <p:cNvPr id="3" name="Content Placeholder 2">
            <a:extLst>
              <a:ext uri="{FF2B5EF4-FFF2-40B4-BE49-F238E27FC236}">
                <a16:creationId xmlns:a16="http://schemas.microsoft.com/office/drawing/2014/main" id="{6DBCC27C-1EEE-3611-BA7C-2E4895DAB36E}"/>
              </a:ext>
            </a:extLst>
          </p:cNvPr>
          <p:cNvSpPr>
            <a:spLocks noGrp="1"/>
          </p:cNvSpPr>
          <p:nvPr>
            <p:ph idx="1"/>
          </p:nvPr>
        </p:nvSpPr>
        <p:spPr>
          <a:xfrm>
            <a:off x="838200" y="1540040"/>
            <a:ext cx="10515600" cy="4303737"/>
          </a:xfrm>
        </p:spPr>
        <p:txBody>
          <a:bodyPr>
            <a:normAutofit/>
          </a:bodyPr>
          <a:lstStyle/>
          <a:p>
            <a:pPr marL="0" indent="0" algn="ctr">
              <a:buNone/>
            </a:pPr>
            <a:r>
              <a:rPr lang="en-US" dirty="0"/>
              <a:t>Ann Woloson, Executive Director  </a:t>
            </a:r>
            <a:r>
              <a:rPr lang="en-US" dirty="0">
                <a:hlinkClick r:id="rId3"/>
              </a:rPr>
              <a:t>awoloson@mainecahc.org</a:t>
            </a:r>
            <a:r>
              <a:rPr lang="en-US" dirty="0"/>
              <a:t> </a:t>
            </a:r>
          </a:p>
          <a:p>
            <a:pPr marL="0" indent="0">
              <a:buNone/>
            </a:pPr>
            <a:endParaRPr lang="en-US" dirty="0"/>
          </a:p>
          <a:p>
            <a:pPr marL="0" indent="0" algn="ctr">
              <a:lnSpc>
                <a:spcPct val="100000"/>
              </a:lnSpc>
              <a:spcBef>
                <a:spcPts val="0"/>
              </a:spcBef>
              <a:buNone/>
            </a:pPr>
            <a:endParaRPr lang="en-US" b="1" dirty="0"/>
          </a:p>
          <a:p>
            <a:pPr marL="0" indent="0" algn="ctr">
              <a:lnSpc>
                <a:spcPct val="100000"/>
              </a:lnSpc>
              <a:spcBef>
                <a:spcPts val="0"/>
              </a:spcBef>
              <a:buNone/>
            </a:pPr>
            <a:r>
              <a:rPr lang="en-US" b="1" dirty="0">
                <a:hlinkClick r:id="rId4"/>
              </a:rPr>
              <a:t>www.mainecahc.org</a:t>
            </a:r>
            <a:endParaRPr lang="en-US" b="1" dirty="0"/>
          </a:p>
          <a:p>
            <a:pPr marL="0" indent="0" algn="ctr">
              <a:lnSpc>
                <a:spcPct val="100000"/>
              </a:lnSpc>
              <a:spcBef>
                <a:spcPts val="0"/>
              </a:spcBef>
              <a:buNone/>
            </a:pPr>
            <a:endParaRPr lang="en-US" b="1" dirty="0"/>
          </a:p>
        </p:txBody>
      </p:sp>
      <p:pic>
        <p:nvPicPr>
          <p:cNvPr id="4" name="Picture 3" descr="Text&#10;&#10;Description automatically generated with medium confidence">
            <a:extLst>
              <a:ext uri="{FF2B5EF4-FFF2-40B4-BE49-F238E27FC236}">
                <a16:creationId xmlns:a16="http://schemas.microsoft.com/office/drawing/2014/main" id="{1FCF2F01-43E7-AB6E-5E0E-271EF0D674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9972" y="5258186"/>
            <a:ext cx="4392056" cy="1371600"/>
          </a:xfrm>
          <a:prstGeom prst="rect">
            <a:avLst/>
          </a:prstGeom>
        </p:spPr>
      </p:pic>
    </p:spTree>
    <p:extLst>
      <p:ext uri="{BB962C8B-B14F-4D97-AF65-F5344CB8AC3E}">
        <p14:creationId xmlns:p14="http://schemas.microsoft.com/office/powerpoint/2010/main" val="3523086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2">
            <a:extLst>
              <a:ext uri="{FF2B5EF4-FFF2-40B4-BE49-F238E27FC236}">
                <a16:creationId xmlns:a16="http://schemas.microsoft.com/office/drawing/2014/main" id="{0170FBD0-E83D-0A41-8857-D75315E1DDEF}"/>
              </a:ext>
            </a:extLst>
          </p:cNvPr>
          <p:cNvSpPr txBox="1">
            <a:spLocks/>
          </p:cNvSpPr>
          <p:nvPr/>
        </p:nvSpPr>
        <p:spPr>
          <a:xfrm>
            <a:off x="818147" y="3258506"/>
            <a:ext cx="10913291" cy="3465552"/>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1200"/>
              </a:spcAft>
              <a:buSzPct val="140000"/>
              <a:buNone/>
            </a:pPr>
            <a:r>
              <a:rPr lang="en-US" sz="2400" b="1" dirty="0">
                <a:solidFill>
                  <a:srgbClr val="1D3D67"/>
                </a:solidFill>
              </a:rPr>
              <a:t>Maine’s Consumers Assistance Program</a:t>
            </a:r>
          </a:p>
          <a:p>
            <a:pPr>
              <a:lnSpc>
                <a:spcPct val="120000"/>
              </a:lnSpc>
              <a:spcBef>
                <a:spcPts val="0"/>
              </a:spcBef>
              <a:spcAft>
                <a:spcPts val="600"/>
              </a:spcAft>
              <a:buSzPct val="110000"/>
            </a:pPr>
            <a:r>
              <a:rPr lang="en-US" sz="2000" dirty="0"/>
              <a:t>Toll Free HelpLine and in-person assistance available </a:t>
            </a:r>
          </a:p>
          <a:p>
            <a:pPr>
              <a:lnSpc>
                <a:spcPct val="120000"/>
              </a:lnSpc>
              <a:spcBef>
                <a:spcPts val="0"/>
              </a:spcBef>
              <a:spcAft>
                <a:spcPts val="600"/>
              </a:spcAft>
              <a:buSzPct val="110000"/>
            </a:pPr>
            <a:r>
              <a:rPr lang="en-US" sz="2000" dirty="0"/>
              <a:t>Marketplace enrollment assistance (CoverME.gov)</a:t>
            </a:r>
          </a:p>
          <a:p>
            <a:pPr>
              <a:lnSpc>
                <a:spcPct val="120000"/>
              </a:lnSpc>
              <a:spcBef>
                <a:spcPts val="0"/>
              </a:spcBef>
              <a:spcAft>
                <a:spcPts val="600"/>
              </a:spcAft>
              <a:buSzPct val="110000"/>
            </a:pPr>
            <a:r>
              <a:rPr lang="en-US" sz="2000" dirty="0"/>
              <a:t>MaineCare enrollment assistance</a:t>
            </a:r>
          </a:p>
          <a:p>
            <a:pPr>
              <a:lnSpc>
                <a:spcPct val="120000"/>
              </a:lnSpc>
              <a:spcBef>
                <a:spcPts val="0"/>
              </a:spcBef>
              <a:spcAft>
                <a:spcPts val="600"/>
              </a:spcAft>
              <a:buSzPct val="110000"/>
            </a:pPr>
            <a:r>
              <a:rPr lang="en-US" sz="2000" dirty="0"/>
              <a:t>Insurance appeals and denials assistance</a:t>
            </a:r>
          </a:p>
          <a:p>
            <a:pPr marL="0" indent="0" algn="ctr">
              <a:lnSpc>
                <a:spcPct val="120000"/>
              </a:lnSpc>
              <a:spcBef>
                <a:spcPts val="0"/>
              </a:spcBef>
              <a:spcAft>
                <a:spcPts val="1200"/>
              </a:spcAft>
              <a:buSzPct val="140000"/>
              <a:buNone/>
            </a:pPr>
            <a:br>
              <a:rPr lang="en-US" sz="2000" dirty="0">
                <a:solidFill>
                  <a:srgbClr val="1D3D67"/>
                </a:solidFill>
              </a:rPr>
            </a:br>
            <a:endParaRPr lang="en-US" sz="2000" dirty="0"/>
          </a:p>
          <a:p>
            <a:pPr>
              <a:lnSpc>
                <a:spcPct val="120000"/>
              </a:lnSpc>
              <a:spcBef>
                <a:spcPts val="0"/>
              </a:spcBef>
              <a:spcAft>
                <a:spcPts val="1200"/>
              </a:spcAft>
              <a:buSzPct val="140000"/>
            </a:pPr>
            <a:r>
              <a:rPr lang="en-US" sz="2000" dirty="0"/>
              <a:t>Workshops and trainings</a:t>
            </a:r>
          </a:p>
          <a:p>
            <a:pPr>
              <a:lnSpc>
                <a:spcPct val="120000"/>
              </a:lnSpc>
              <a:spcBef>
                <a:spcPts val="0"/>
              </a:spcBef>
              <a:spcAft>
                <a:spcPts val="1200"/>
              </a:spcAft>
              <a:buSzPct val="140000"/>
            </a:pPr>
            <a:r>
              <a:rPr lang="en-US" sz="2000" dirty="0"/>
              <a:t>Application assistance and referrals to safety net programs including hospital free care, prescription assistance programs and sliding fee clinics </a:t>
            </a:r>
          </a:p>
        </p:txBody>
      </p:sp>
      <p:pic>
        <p:nvPicPr>
          <p:cNvPr id="5" name="Picture 4" descr="A close-up of a sign&#10;&#10;Description automatically generated">
            <a:extLst>
              <a:ext uri="{FF2B5EF4-FFF2-40B4-BE49-F238E27FC236}">
                <a16:creationId xmlns:a16="http://schemas.microsoft.com/office/drawing/2014/main" id="{8ED28BFD-4682-075A-13AA-334F1EDCE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0584" y="133942"/>
            <a:ext cx="7290831" cy="2886462"/>
          </a:xfrm>
          <a:prstGeom prst="rect">
            <a:avLst/>
          </a:prstGeom>
        </p:spPr>
      </p:pic>
    </p:spTree>
    <p:extLst>
      <p:ext uri="{BB962C8B-B14F-4D97-AF65-F5344CB8AC3E}">
        <p14:creationId xmlns:p14="http://schemas.microsoft.com/office/powerpoint/2010/main" val="1476954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D5920-0908-BAE8-3F45-75DBA3B637BD}"/>
              </a:ext>
            </a:extLst>
          </p:cNvPr>
          <p:cNvSpPr>
            <a:spLocks noGrp="1"/>
          </p:cNvSpPr>
          <p:nvPr>
            <p:ph type="title"/>
          </p:nvPr>
        </p:nvSpPr>
        <p:spPr/>
        <p:txBody>
          <a:bodyPr/>
          <a:lstStyle/>
          <a:p>
            <a:r>
              <a:rPr lang="en-US" dirty="0"/>
              <a:t>Consumer Assistance Program </a:t>
            </a:r>
            <a:br>
              <a:rPr lang="en-US" dirty="0"/>
            </a:br>
            <a:r>
              <a:rPr lang="en-US" dirty="0"/>
              <a:t> 2023 highlights</a:t>
            </a:r>
          </a:p>
        </p:txBody>
      </p:sp>
      <p:sp>
        <p:nvSpPr>
          <p:cNvPr id="3" name="Content Placeholder 2">
            <a:extLst>
              <a:ext uri="{FF2B5EF4-FFF2-40B4-BE49-F238E27FC236}">
                <a16:creationId xmlns:a16="http://schemas.microsoft.com/office/drawing/2014/main" id="{93F1AF26-D3B2-ECDE-CA2D-A13160F5A76D}"/>
              </a:ext>
            </a:extLst>
          </p:cNvPr>
          <p:cNvSpPr>
            <a:spLocks noGrp="1"/>
          </p:cNvSpPr>
          <p:nvPr>
            <p:ph idx="1"/>
          </p:nvPr>
        </p:nvSpPr>
        <p:spPr>
          <a:xfrm>
            <a:off x="838200" y="1825625"/>
            <a:ext cx="10515600" cy="4667250"/>
          </a:xfrm>
        </p:spPr>
        <p:txBody>
          <a:bodyPr>
            <a:normAutofit/>
          </a:bodyPr>
          <a:lstStyle/>
          <a:p>
            <a:r>
              <a:rPr lang="en-US" dirty="0"/>
              <a:t>7,256 calls fielded with Mainers on toll-free Helpline - nearly a 25% increase in calls over 2022</a:t>
            </a:r>
          </a:p>
          <a:p>
            <a:r>
              <a:rPr lang="en-US" dirty="0"/>
              <a:t>Half of calls related to keeping, renewing or getting coverage</a:t>
            </a:r>
          </a:p>
          <a:p>
            <a:r>
              <a:rPr lang="en-US" dirty="0"/>
              <a:t>25% were related to coverage issues including network issues and coverage denials</a:t>
            </a:r>
          </a:p>
          <a:p>
            <a:r>
              <a:rPr lang="en-US" dirty="0"/>
              <a:t>198 calls about Hospital Free Care, assisted 42 consumers with applications, and a Free Care explanation sheet was downloaded 1,881 times from CAHC’s website. </a:t>
            </a:r>
          </a:p>
          <a:p>
            <a:r>
              <a:rPr lang="en-US" dirty="0"/>
              <a:t>Affordability was reported as a barrier in 21% of calls, a significant  increase over 2022 (2.75%)</a:t>
            </a:r>
          </a:p>
          <a:p>
            <a:endParaRPr lang="en-US" dirty="0"/>
          </a:p>
        </p:txBody>
      </p:sp>
    </p:spTree>
    <p:extLst>
      <p:ext uri="{BB962C8B-B14F-4D97-AF65-F5344CB8AC3E}">
        <p14:creationId xmlns:p14="http://schemas.microsoft.com/office/powerpoint/2010/main" val="3972101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95C6C0C-7723-94FA-32F7-705C781A2BCE}"/>
              </a:ext>
            </a:extLst>
          </p:cNvPr>
          <p:cNvPicPr>
            <a:picLocks noGrp="1" noChangeAspect="1"/>
          </p:cNvPicPr>
          <p:nvPr>
            <p:ph idx="1"/>
          </p:nvPr>
        </p:nvPicPr>
        <p:blipFill>
          <a:blip r:embed="rId2">
            <a:alphaModFix amt="20000"/>
          </a:blip>
          <a:stretch>
            <a:fillRect/>
          </a:stretch>
        </p:blipFill>
        <p:spPr>
          <a:xfrm>
            <a:off x="0" y="0"/>
            <a:ext cx="12198094" cy="6858000"/>
          </a:xfrm>
          <a:prstGeom prst="rect">
            <a:avLst/>
          </a:prstGeom>
        </p:spPr>
      </p:pic>
      <p:sp>
        <p:nvSpPr>
          <p:cNvPr id="2" name="Title 1">
            <a:extLst>
              <a:ext uri="{FF2B5EF4-FFF2-40B4-BE49-F238E27FC236}">
                <a16:creationId xmlns:a16="http://schemas.microsoft.com/office/drawing/2014/main" id="{057815BA-A4CC-D1CD-749F-7E79CC956DBF}"/>
              </a:ext>
            </a:extLst>
          </p:cNvPr>
          <p:cNvSpPr>
            <a:spLocks noGrp="1"/>
          </p:cNvSpPr>
          <p:nvPr>
            <p:ph type="title"/>
          </p:nvPr>
        </p:nvSpPr>
        <p:spPr>
          <a:xfrm>
            <a:off x="838200" y="389617"/>
            <a:ext cx="10515600" cy="1546802"/>
          </a:xfrm>
        </p:spPr>
        <p:txBody>
          <a:bodyPr>
            <a:noAutofit/>
          </a:bodyPr>
          <a:lstStyle/>
          <a:p>
            <a:r>
              <a:rPr lang="en-US" dirty="0"/>
              <a:t>Medical Debt in Maine</a:t>
            </a:r>
            <a:br>
              <a:rPr lang="en-US" sz="2400" dirty="0"/>
            </a:br>
            <a:endParaRPr lang="en-US" sz="2400" dirty="0"/>
          </a:p>
        </p:txBody>
      </p:sp>
      <p:pic>
        <p:nvPicPr>
          <p:cNvPr id="5" name="Picture 4">
            <a:extLst>
              <a:ext uri="{FF2B5EF4-FFF2-40B4-BE49-F238E27FC236}">
                <a16:creationId xmlns:a16="http://schemas.microsoft.com/office/drawing/2014/main" id="{A2F0FCC0-14D2-1F40-A5E0-F2939414DBCE}"/>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76574" y="6176854"/>
            <a:ext cx="1568878" cy="548142"/>
          </a:xfrm>
          <a:prstGeom prst="rect">
            <a:avLst/>
          </a:prstGeom>
        </p:spPr>
      </p:pic>
      <p:sp>
        <p:nvSpPr>
          <p:cNvPr id="6" name="TextBox 5">
            <a:extLst>
              <a:ext uri="{FF2B5EF4-FFF2-40B4-BE49-F238E27FC236}">
                <a16:creationId xmlns:a16="http://schemas.microsoft.com/office/drawing/2014/main" id="{E19E00AE-8442-E74D-9C9A-3E3BA1485E72}"/>
              </a:ext>
            </a:extLst>
          </p:cNvPr>
          <p:cNvSpPr txBox="1"/>
          <p:nvPr/>
        </p:nvSpPr>
        <p:spPr>
          <a:xfrm>
            <a:off x="9758494" y="4754926"/>
            <a:ext cx="2205037" cy="1421928"/>
          </a:xfrm>
          <a:prstGeom prst="rect">
            <a:avLst/>
          </a:prstGeom>
          <a:noFill/>
        </p:spPr>
        <p:txBody>
          <a:bodyPr wrap="square">
            <a:spAutoFit/>
          </a:bodyPr>
          <a:lstStyle/>
          <a:p>
            <a:pPr algn="ctr">
              <a:lnSpc>
                <a:spcPct val="90000"/>
              </a:lnSpc>
            </a:pPr>
            <a:r>
              <a:rPr lang="en-US" sz="1600" dirty="0">
                <a:solidFill>
                  <a:schemeClr val="tx2">
                    <a:lumMod val="75000"/>
                  </a:schemeClr>
                </a:solidFill>
              </a:rPr>
              <a:t>Survey Conducted on Behalf of Maine Consumers for Affordable Health Care </a:t>
            </a:r>
          </a:p>
          <a:p>
            <a:pPr algn="ctr">
              <a:lnSpc>
                <a:spcPct val="90000"/>
              </a:lnSpc>
            </a:pPr>
            <a:endParaRPr lang="en-US" sz="1600" dirty="0">
              <a:solidFill>
                <a:schemeClr val="tx2">
                  <a:lumMod val="75000"/>
                </a:schemeClr>
              </a:solidFill>
            </a:endParaRPr>
          </a:p>
          <a:p>
            <a:pPr algn="ctr">
              <a:lnSpc>
                <a:spcPct val="90000"/>
              </a:lnSpc>
            </a:pPr>
            <a:r>
              <a:rPr lang="en-US" sz="1600" dirty="0">
                <a:solidFill>
                  <a:schemeClr val="tx2">
                    <a:lumMod val="75000"/>
                  </a:schemeClr>
                </a:solidFill>
              </a:rPr>
              <a:t>by: </a:t>
            </a:r>
          </a:p>
        </p:txBody>
      </p:sp>
      <p:sp>
        <p:nvSpPr>
          <p:cNvPr id="7" name="TextBox 6">
            <a:extLst>
              <a:ext uri="{FF2B5EF4-FFF2-40B4-BE49-F238E27FC236}">
                <a16:creationId xmlns:a16="http://schemas.microsoft.com/office/drawing/2014/main" id="{ACE97319-4FEB-5328-3D3C-F9E87F722CC9}"/>
              </a:ext>
            </a:extLst>
          </p:cNvPr>
          <p:cNvSpPr txBox="1"/>
          <p:nvPr/>
        </p:nvSpPr>
        <p:spPr>
          <a:xfrm>
            <a:off x="710293" y="3007570"/>
            <a:ext cx="8478610" cy="1938992"/>
          </a:xfrm>
          <a:prstGeom prst="rect">
            <a:avLst/>
          </a:prstGeom>
          <a:noFill/>
        </p:spPr>
        <p:txBody>
          <a:bodyPr wrap="square">
            <a:spAutoFit/>
          </a:bodyPr>
          <a:lstStyle/>
          <a:p>
            <a:r>
              <a:rPr lang="en-US" sz="6000" dirty="0"/>
              <a:t>Examining Views Towards Health Care in Maine</a:t>
            </a:r>
          </a:p>
        </p:txBody>
      </p:sp>
    </p:spTree>
    <p:extLst>
      <p:ext uri="{BB962C8B-B14F-4D97-AF65-F5344CB8AC3E}">
        <p14:creationId xmlns:p14="http://schemas.microsoft.com/office/powerpoint/2010/main" val="110012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127"/>
            <a:ext cx="11887200" cy="1143000"/>
          </a:xfrm>
        </p:spPr>
        <p:txBody>
          <a:bodyPr>
            <a:noAutofit/>
          </a:bodyPr>
          <a:lstStyle/>
          <a:p>
            <a:pPr>
              <a:spcAft>
                <a:spcPts val="300"/>
              </a:spcAft>
            </a:pPr>
            <a:r>
              <a:rPr lang="en-US" sz="2600" dirty="0">
                <a:solidFill>
                  <a:prstClr val="black"/>
                </a:solidFill>
              </a:rPr>
              <a:t>Almost half of Maine households have medical debt.  </a:t>
            </a:r>
            <a:endParaRPr lang="en-US" sz="2600" dirty="0"/>
          </a:p>
        </p:txBody>
      </p:sp>
      <p:sp>
        <p:nvSpPr>
          <p:cNvPr id="6" name="TextBox 5"/>
          <p:cNvSpPr txBox="1"/>
          <p:nvPr/>
        </p:nvSpPr>
        <p:spPr>
          <a:xfrm>
            <a:off x="152400" y="6201490"/>
            <a:ext cx="4952260" cy="553998"/>
          </a:xfrm>
          <a:prstGeom prst="rect">
            <a:avLst/>
          </a:prstGeom>
          <a:noFill/>
        </p:spPr>
        <p:txBody>
          <a:bodyPr wrap="square" rtlCol="0">
            <a:spAutoFit/>
          </a:bodyPr>
          <a:lstStyle/>
          <a:p>
            <a:pPr lvl="0" algn="ctr"/>
            <a:r>
              <a:rPr lang="en-US" sz="1000" i="1" dirty="0">
                <a:solidFill>
                  <a:srgbClr val="000000"/>
                </a:solidFill>
              </a:rPr>
              <a:t>In the past two years, have you or anyone in your immediate family taken on debt or received bills you couldn’t pay from a medical health care service, procedure, tests, medical device, or prescription drugs? / Do you currently have any medical debt? </a:t>
            </a:r>
          </a:p>
        </p:txBody>
      </p:sp>
      <p:sp>
        <p:nvSpPr>
          <p:cNvPr id="7" name="TextBox 6"/>
          <p:cNvSpPr txBox="1"/>
          <p:nvPr/>
        </p:nvSpPr>
        <p:spPr>
          <a:xfrm>
            <a:off x="8915400" y="6078380"/>
            <a:ext cx="3086100" cy="246221"/>
          </a:xfrm>
          <a:prstGeom prst="rect">
            <a:avLst/>
          </a:prstGeom>
          <a:noFill/>
        </p:spPr>
        <p:txBody>
          <a:bodyPr wrap="square" rtlCol="0">
            <a:spAutoFit/>
          </a:bodyPr>
          <a:lstStyle/>
          <a:p>
            <a:pPr algn="r"/>
            <a:r>
              <a:rPr lang="en-US" sz="1000">
                <a:solidFill>
                  <a:srgbClr val="000000"/>
                </a:solidFill>
              </a:rPr>
              <a:t>(n=500)</a:t>
            </a:r>
          </a:p>
        </p:txBody>
      </p:sp>
      <p:sp>
        <p:nvSpPr>
          <p:cNvPr id="3" name="Text Box 3">
            <a:extLst>
              <a:ext uri="{FF2B5EF4-FFF2-40B4-BE49-F238E27FC236}">
                <a16:creationId xmlns:a16="http://schemas.microsoft.com/office/drawing/2014/main" id="{CEC5CB2F-B432-0AF3-F78D-8EF62C7DC4C9}"/>
              </a:ext>
            </a:extLst>
          </p:cNvPr>
          <p:cNvSpPr txBox="1">
            <a:spLocks noChangeArrowheads="1"/>
          </p:cNvSpPr>
          <p:nvPr/>
        </p:nvSpPr>
        <p:spPr bwMode="auto">
          <a:xfrm>
            <a:off x="2019299" y="2311025"/>
            <a:ext cx="8153400" cy="329834"/>
          </a:xfrm>
          <a:prstGeom prst="rect">
            <a:avLst/>
          </a:prstGeom>
          <a:noFill/>
          <a:ln w="9525">
            <a:noFill/>
            <a:miter lim="800000"/>
            <a:headEnd/>
            <a:tailEnd/>
          </a:ln>
        </p:spPr>
        <p:txBody>
          <a:bodyPr wrap="square">
            <a:spAutoFit/>
          </a:bodyPr>
          <a:lstStyle/>
          <a:p>
            <a:pPr algn="ctr" eaLnBrk="0" fontAlgn="base" hangingPunct="0">
              <a:lnSpc>
                <a:spcPct val="85000"/>
              </a:lnSpc>
              <a:spcBef>
                <a:spcPct val="50000"/>
              </a:spcBef>
              <a:spcAft>
                <a:spcPct val="0"/>
              </a:spcAft>
            </a:pPr>
            <a:r>
              <a:rPr lang="en-US" b="1" dirty="0">
                <a:solidFill>
                  <a:prstClr val="black"/>
                </a:solidFill>
                <a:latin typeface="Calibri" panose="020F0502020204030204" pitchFamily="34" charset="0"/>
                <a:cs typeface="Arial" panose="020B0604020202020204" pitchFamily="34" charset="0"/>
              </a:rPr>
              <a:t>Prevalence and Persistence of Medical Debt</a:t>
            </a:r>
          </a:p>
        </p:txBody>
      </p:sp>
      <p:sp>
        <p:nvSpPr>
          <p:cNvPr id="9" name="TextBox 8">
            <a:extLst>
              <a:ext uri="{FF2B5EF4-FFF2-40B4-BE49-F238E27FC236}">
                <a16:creationId xmlns:a16="http://schemas.microsoft.com/office/drawing/2014/main" id="{41D7B18F-1A81-6DEA-35DF-0E7D21E6F6D7}"/>
              </a:ext>
            </a:extLst>
          </p:cNvPr>
          <p:cNvSpPr txBox="1"/>
          <p:nvPr/>
        </p:nvSpPr>
        <p:spPr>
          <a:xfrm>
            <a:off x="5414912" y="4543467"/>
            <a:ext cx="2621931" cy="107721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strike="noStrike" kern="1200" cap="none" spc="0" normalizeH="0" baseline="0" noProof="0" dirty="0">
                <a:ln>
                  <a:noFill/>
                </a:ln>
                <a:solidFill>
                  <a:schemeClr val="tx2"/>
                </a:solidFill>
                <a:effectLst/>
                <a:uLnTx/>
                <a:uFillTx/>
                <a:latin typeface="Calibri"/>
                <a:ea typeface="+mn-ea"/>
                <a:cs typeface="+mn-cs"/>
              </a:rPr>
              <a:t>Almost all </a:t>
            </a:r>
            <a:r>
              <a:rPr kumimoji="0" lang="en-US" sz="1600" i="0" strike="noStrike" kern="1200" cap="none" spc="0" normalizeH="0" baseline="0" noProof="0" dirty="0">
                <a:ln>
                  <a:noFill/>
                </a:ln>
                <a:solidFill>
                  <a:schemeClr val="tx2"/>
                </a:solidFill>
                <a:effectLst/>
                <a:uLnTx/>
                <a:uFillTx/>
                <a:latin typeface="Calibri"/>
                <a:ea typeface="+mn-ea"/>
                <a:cs typeface="+mn-cs"/>
              </a:rPr>
              <a:t>of those who took on medical debt within the past two years still have debt (92%).</a:t>
            </a:r>
          </a:p>
        </p:txBody>
      </p:sp>
      <p:graphicFrame>
        <p:nvGraphicFramePr>
          <p:cNvPr id="5" name="Chart 4">
            <a:extLst>
              <a:ext uri="{FF2B5EF4-FFF2-40B4-BE49-F238E27FC236}">
                <a16:creationId xmlns:a16="http://schemas.microsoft.com/office/drawing/2014/main" id="{D4B82D69-90C2-5357-CEA6-7146331A9385}"/>
              </a:ext>
            </a:extLst>
          </p:cNvPr>
          <p:cNvGraphicFramePr/>
          <p:nvPr>
            <p:custDataLst>
              <p:tags r:id="rId1"/>
            </p:custDataLst>
          </p:nvPr>
        </p:nvGraphicFramePr>
        <p:xfrm>
          <a:off x="1640755" y="2579422"/>
          <a:ext cx="8910489" cy="1941940"/>
        </p:xfrm>
        <a:graphic>
          <a:graphicData uri="http://schemas.openxmlformats.org/drawingml/2006/chart">
            <c:chart xmlns:c="http://schemas.openxmlformats.org/drawingml/2006/chart" xmlns:r="http://schemas.openxmlformats.org/officeDocument/2006/relationships" r:id="rId3"/>
          </a:graphicData>
        </a:graphic>
      </p:graphicFrame>
      <p:sp>
        <p:nvSpPr>
          <p:cNvPr id="4" name="Left Brace 3">
            <a:extLst>
              <a:ext uri="{FF2B5EF4-FFF2-40B4-BE49-F238E27FC236}">
                <a16:creationId xmlns:a16="http://schemas.microsoft.com/office/drawing/2014/main" id="{24484658-E627-EDAD-E3DB-A5932A0DA374}"/>
              </a:ext>
            </a:extLst>
          </p:cNvPr>
          <p:cNvSpPr/>
          <p:nvPr/>
        </p:nvSpPr>
        <p:spPr>
          <a:xfrm rot="16200000">
            <a:off x="6497278" y="2892776"/>
            <a:ext cx="457200" cy="2702645"/>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76732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6127"/>
            <a:ext cx="11887200" cy="1143000"/>
          </a:xfrm>
        </p:spPr>
        <p:txBody>
          <a:bodyPr>
            <a:noAutofit/>
          </a:bodyPr>
          <a:lstStyle/>
          <a:p>
            <a:pPr>
              <a:spcAft>
                <a:spcPts val="300"/>
              </a:spcAft>
            </a:pPr>
            <a:r>
              <a:rPr lang="en-US" sz="2000">
                <a:solidFill>
                  <a:prstClr val="black"/>
                </a:solidFill>
              </a:rPr>
              <a:t>Three out of four Mainers with medical debt say diagnostics contributed to their debt.  </a:t>
            </a:r>
            <a:br>
              <a:rPr lang="en-US" sz="2000">
                <a:solidFill>
                  <a:prstClr val="black"/>
                </a:solidFill>
              </a:rPr>
            </a:br>
            <a:r>
              <a:rPr lang="en-US" sz="2000">
                <a:solidFill>
                  <a:prstClr val="black"/>
                </a:solidFill>
              </a:rPr>
              <a:t>More than half say emergency room treatment contributed to their debt.  </a:t>
            </a:r>
            <a:br>
              <a:rPr lang="en-US" sz="2000">
                <a:solidFill>
                  <a:prstClr val="black"/>
                </a:solidFill>
              </a:rPr>
            </a:br>
            <a:r>
              <a:rPr lang="en-US" sz="2000">
                <a:solidFill>
                  <a:prstClr val="black"/>
                </a:solidFill>
              </a:rPr>
              <a:t>Four out of ten say urgent care, dental care, surgery, or prescription drugs contributed to their debt.</a:t>
            </a:r>
            <a:endParaRPr lang="en-US" sz="2000"/>
          </a:p>
        </p:txBody>
      </p:sp>
      <p:sp>
        <p:nvSpPr>
          <p:cNvPr id="6" name="TextBox 5"/>
          <p:cNvSpPr txBox="1"/>
          <p:nvPr/>
        </p:nvSpPr>
        <p:spPr>
          <a:xfrm>
            <a:off x="301841" y="6400342"/>
            <a:ext cx="4385569" cy="246221"/>
          </a:xfrm>
          <a:prstGeom prst="rect">
            <a:avLst/>
          </a:prstGeom>
          <a:noFill/>
        </p:spPr>
        <p:txBody>
          <a:bodyPr wrap="square" rtlCol="0">
            <a:spAutoFit/>
          </a:bodyPr>
          <a:lstStyle/>
          <a:p>
            <a:pPr lvl="0" algn="ctr"/>
            <a:r>
              <a:rPr lang="en-US" sz="1000" i="1">
                <a:solidFill>
                  <a:srgbClr val="000000"/>
                </a:solidFill>
              </a:rPr>
              <a:t>Did any of the following contribute to your/your family member’s medical debt?</a:t>
            </a:r>
          </a:p>
        </p:txBody>
      </p:sp>
      <p:sp>
        <p:nvSpPr>
          <p:cNvPr id="7" name="TextBox 6"/>
          <p:cNvSpPr txBox="1"/>
          <p:nvPr/>
        </p:nvSpPr>
        <p:spPr>
          <a:xfrm>
            <a:off x="5095293" y="6114662"/>
            <a:ext cx="6972300" cy="246221"/>
          </a:xfrm>
          <a:prstGeom prst="rect">
            <a:avLst/>
          </a:prstGeom>
          <a:noFill/>
        </p:spPr>
        <p:txBody>
          <a:bodyPr wrap="square" rtlCol="0">
            <a:spAutoFit/>
          </a:bodyPr>
          <a:lstStyle/>
          <a:p>
            <a:pPr algn="r"/>
            <a:r>
              <a:rPr lang="en-US" sz="1000">
                <a:solidFill>
                  <a:srgbClr val="000000"/>
                </a:solidFill>
              </a:rPr>
              <a:t>Among those who have had medical debt themselves or who have a family member with medical debt in the past 2 years (n=233)</a:t>
            </a:r>
          </a:p>
        </p:txBody>
      </p:sp>
      <p:graphicFrame>
        <p:nvGraphicFramePr>
          <p:cNvPr id="8" name="Content Placeholder 8"/>
          <p:cNvGraphicFramePr>
            <a:graphicFrameLocks/>
          </p:cNvGraphicFramePr>
          <p:nvPr/>
        </p:nvGraphicFramePr>
        <p:xfrm>
          <a:off x="-457200" y="1347530"/>
          <a:ext cx="11887200" cy="486180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Box 3">
            <a:extLst>
              <a:ext uri="{FF2B5EF4-FFF2-40B4-BE49-F238E27FC236}">
                <a16:creationId xmlns:a16="http://schemas.microsoft.com/office/drawing/2014/main" id="{EB2F6F77-CB19-9266-D591-291DBC326319}"/>
              </a:ext>
            </a:extLst>
          </p:cNvPr>
          <p:cNvSpPr txBox="1">
            <a:spLocks noChangeArrowheads="1"/>
          </p:cNvSpPr>
          <p:nvPr/>
        </p:nvSpPr>
        <p:spPr bwMode="auto">
          <a:xfrm>
            <a:off x="1926021" y="1371600"/>
            <a:ext cx="8153400" cy="507831"/>
          </a:xfrm>
          <a:prstGeom prst="rect">
            <a:avLst/>
          </a:prstGeom>
          <a:noFill/>
          <a:ln w="9525">
            <a:noFill/>
            <a:miter lim="800000"/>
            <a:headEnd/>
            <a:tailEnd/>
          </a:ln>
        </p:spPr>
        <p:txBody>
          <a:bodyPr wrap="square">
            <a:spAutoFit/>
          </a:bodyPr>
          <a:lstStyle/>
          <a:p>
            <a:pPr algn="ctr" eaLnBrk="0" fontAlgn="base" hangingPunct="0">
              <a:lnSpc>
                <a:spcPct val="85000"/>
              </a:lnSpc>
              <a:spcBef>
                <a:spcPct val="50000"/>
              </a:spcBef>
              <a:spcAft>
                <a:spcPct val="0"/>
              </a:spcAft>
            </a:pPr>
            <a:r>
              <a:rPr lang="en-US" sz="2000" b="1">
                <a:solidFill>
                  <a:prstClr val="black"/>
                </a:solidFill>
                <a:latin typeface="Calibri" panose="020F0502020204030204" pitchFamily="34" charset="0"/>
                <a:cs typeface="Arial" panose="020B0604020202020204" pitchFamily="34" charset="0"/>
              </a:rPr>
              <a:t>Contributors to Medical Debt</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 who say service type has contributed to debt)</a:t>
            </a:r>
          </a:p>
        </p:txBody>
      </p:sp>
    </p:spTree>
    <p:extLst>
      <p:ext uri="{BB962C8B-B14F-4D97-AF65-F5344CB8AC3E}">
        <p14:creationId xmlns:p14="http://schemas.microsoft.com/office/powerpoint/2010/main" val="3576266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6127"/>
            <a:ext cx="12344400" cy="1143000"/>
          </a:xfrm>
        </p:spPr>
        <p:txBody>
          <a:bodyPr>
            <a:noAutofit/>
          </a:bodyPr>
          <a:lstStyle/>
          <a:p>
            <a:pPr>
              <a:lnSpc>
                <a:spcPts val="2400"/>
              </a:lnSpc>
              <a:spcAft>
                <a:spcPts val="300"/>
              </a:spcAft>
            </a:pPr>
            <a:r>
              <a:rPr lang="en-US" sz="2200">
                <a:solidFill>
                  <a:prstClr val="black"/>
                </a:solidFill>
              </a:rPr>
              <a:t>Six out of ten Maine families experienced at least one of the impacts below as a result of medical bills. Many struggled to pay for necessities, used savings, incurred credit card debt, or were contacted by a collection agency, most often due to a bill from a hospital.   </a:t>
            </a:r>
            <a:endParaRPr lang="en-US" sz="2200"/>
          </a:p>
        </p:txBody>
      </p:sp>
      <p:sp>
        <p:nvSpPr>
          <p:cNvPr id="6" name="TextBox 5"/>
          <p:cNvSpPr txBox="1"/>
          <p:nvPr/>
        </p:nvSpPr>
        <p:spPr>
          <a:xfrm>
            <a:off x="395377" y="6304002"/>
            <a:ext cx="6919823" cy="553998"/>
          </a:xfrm>
          <a:prstGeom prst="rect">
            <a:avLst/>
          </a:prstGeom>
          <a:noFill/>
        </p:spPr>
        <p:txBody>
          <a:bodyPr wrap="square" rtlCol="0">
            <a:spAutoFit/>
          </a:bodyPr>
          <a:lstStyle/>
          <a:p>
            <a:pPr lvl="0" algn="ctr"/>
            <a:r>
              <a:rPr lang="en-US" sz="1000" i="1" dirty="0">
                <a:solidFill>
                  <a:srgbClr val="000000"/>
                </a:solidFill>
              </a:rPr>
              <a:t>In the last two years, have you or any member of your immediate family experienced the following as a result of any medical expenses? / Did you or any member of your immediate family experience the following as a result of a hospital bill, specifically?</a:t>
            </a:r>
          </a:p>
          <a:p>
            <a:pPr lvl="0" algn="ctr"/>
            <a:endParaRPr lang="en-US" sz="1000" i="1" dirty="0">
              <a:solidFill>
                <a:srgbClr val="000000"/>
              </a:solidFill>
            </a:endParaRPr>
          </a:p>
        </p:txBody>
      </p:sp>
      <p:sp>
        <p:nvSpPr>
          <p:cNvPr id="7" name="TextBox 6"/>
          <p:cNvSpPr txBox="1"/>
          <p:nvPr/>
        </p:nvSpPr>
        <p:spPr>
          <a:xfrm>
            <a:off x="6667500" y="6058626"/>
            <a:ext cx="647700" cy="246221"/>
          </a:xfrm>
          <a:prstGeom prst="rect">
            <a:avLst/>
          </a:prstGeom>
          <a:noFill/>
        </p:spPr>
        <p:txBody>
          <a:bodyPr wrap="square" rtlCol="0">
            <a:spAutoFit/>
          </a:bodyPr>
          <a:lstStyle/>
          <a:p>
            <a:r>
              <a:rPr lang="en-US" sz="1000">
                <a:solidFill>
                  <a:srgbClr val="000000"/>
                </a:solidFill>
              </a:rPr>
              <a:t>(n=500)</a:t>
            </a:r>
          </a:p>
        </p:txBody>
      </p:sp>
      <p:graphicFrame>
        <p:nvGraphicFramePr>
          <p:cNvPr id="8" name="Content Placeholder 8"/>
          <p:cNvGraphicFramePr>
            <a:graphicFrameLocks/>
          </p:cNvGraphicFramePr>
          <p:nvPr/>
        </p:nvGraphicFramePr>
        <p:xfrm>
          <a:off x="1726494" y="1235330"/>
          <a:ext cx="9982200" cy="486180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Box 3">
            <a:extLst>
              <a:ext uri="{FF2B5EF4-FFF2-40B4-BE49-F238E27FC236}">
                <a16:creationId xmlns:a16="http://schemas.microsoft.com/office/drawing/2014/main" id="{EB2F6F77-CB19-9266-D591-291DBC326319}"/>
              </a:ext>
            </a:extLst>
          </p:cNvPr>
          <p:cNvSpPr txBox="1">
            <a:spLocks noChangeArrowheads="1"/>
          </p:cNvSpPr>
          <p:nvPr/>
        </p:nvSpPr>
        <p:spPr bwMode="auto">
          <a:xfrm>
            <a:off x="2019300" y="1386860"/>
            <a:ext cx="8153400" cy="507831"/>
          </a:xfrm>
          <a:prstGeom prst="rect">
            <a:avLst/>
          </a:prstGeom>
          <a:noFill/>
          <a:ln w="9525">
            <a:noFill/>
            <a:miter lim="800000"/>
            <a:headEnd/>
            <a:tailEnd/>
          </a:ln>
        </p:spPr>
        <p:txBody>
          <a:bodyPr wrap="square">
            <a:spAutoFit/>
          </a:bodyPr>
          <a:lstStyle/>
          <a:p>
            <a:pPr algn="ctr" eaLnBrk="0" fontAlgn="base" hangingPunct="0">
              <a:lnSpc>
                <a:spcPct val="85000"/>
              </a:lnSpc>
              <a:spcBef>
                <a:spcPct val="50000"/>
              </a:spcBef>
              <a:spcAft>
                <a:spcPct val="0"/>
              </a:spcAft>
            </a:pPr>
            <a:r>
              <a:rPr lang="en-US" sz="2000" b="1">
                <a:solidFill>
                  <a:prstClr val="black"/>
                </a:solidFill>
                <a:latin typeface="Calibri" panose="020F0502020204030204" pitchFamily="34" charset="0"/>
                <a:cs typeface="Arial" panose="020B0604020202020204" pitchFamily="34" charset="0"/>
              </a:rPr>
              <a:t>Financial Impacts of Medical Expenses</a:t>
            </a:r>
          </a:p>
          <a:p>
            <a:pPr algn="ctr" eaLnBrk="0" fontAlgn="base" hangingPunct="0">
              <a:spcAft>
                <a:spcPct val="0"/>
              </a:spcAft>
            </a:pPr>
            <a:r>
              <a:rPr lang="en-US" sz="1000">
                <a:solidFill>
                  <a:prstClr val="black"/>
                </a:solidFill>
                <a:latin typeface="Calibri" panose="020F0502020204030204" pitchFamily="34" charset="0"/>
                <a:cs typeface="Arial" panose="020B0604020202020204" pitchFamily="34" charset="0"/>
              </a:rPr>
              <a:t>(% who have experienced impacts)</a:t>
            </a:r>
          </a:p>
        </p:txBody>
      </p:sp>
      <p:graphicFrame>
        <p:nvGraphicFramePr>
          <p:cNvPr id="17" name="Table 16">
            <a:extLst>
              <a:ext uri="{FF2B5EF4-FFF2-40B4-BE49-F238E27FC236}">
                <a16:creationId xmlns:a16="http://schemas.microsoft.com/office/drawing/2014/main" id="{9B51C153-CE0E-7378-9579-D221794BD189}"/>
              </a:ext>
            </a:extLst>
          </p:cNvPr>
          <p:cNvGraphicFramePr>
            <a:graphicFrameLocks noGrp="1"/>
          </p:cNvGraphicFramePr>
          <p:nvPr/>
        </p:nvGraphicFramePr>
        <p:xfrm>
          <a:off x="10058400" y="2038676"/>
          <a:ext cx="609600" cy="4041191"/>
        </p:xfrm>
        <a:graphic>
          <a:graphicData uri="http://schemas.openxmlformats.org/drawingml/2006/table">
            <a:tbl>
              <a:tblPr/>
              <a:tblGrid>
                <a:gridCol w="609600">
                  <a:extLst>
                    <a:ext uri="{9D8B030D-6E8A-4147-A177-3AD203B41FA5}">
                      <a16:colId xmlns:a16="http://schemas.microsoft.com/office/drawing/2014/main" val="465004377"/>
                    </a:ext>
                  </a:extLst>
                </a:gridCol>
              </a:tblGrid>
              <a:tr h="367381">
                <a:tc>
                  <a:txBody>
                    <a:bodyPr/>
                    <a:lstStyle/>
                    <a:p>
                      <a:pPr algn="ctr" fontAlgn="b"/>
                      <a:r>
                        <a:rPr lang="en-US" sz="1100" b="1" i="0" u="none" strike="noStrike">
                          <a:solidFill>
                            <a:schemeClr val="tx1"/>
                          </a:solidFill>
                          <a:effectLst/>
                          <a:latin typeface="Calibri" panose="020F0502020204030204" pitchFamily="34" charset="0"/>
                        </a:rPr>
                        <a:t>72%</a:t>
                      </a:r>
                    </a:p>
                  </a:txBody>
                  <a:tcPr marL="9525" marR="9525" marT="9525" marB="0" anchor="ctr">
                    <a:lnL>
                      <a:noFill/>
                    </a:lnL>
                    <a:lnR>
                      <a:noFill/>
                    </a:lnR>
                    <a:lnT>
                      <a:noFill/>
                    </a:lnT>
                    <a:lnB>
                      <a:noFill/>
                    </a:lnB>
                  </a:tcPr>
                </a:tc>
                <a:extLst>
                  <a:ext uri="{0D108BD9-81ED-4DB2-BD59-A6C34878D82A}">
                    <a16:rowId xmlns:a16="http://schemas.microsoft.com/office/drawing/2014/main" val="2275701042"/>
                  </a:ext>
                </a:extLst>
              </a:tr>
              <a:tr h="367381">
                <a:tc>
                  <a:txBody>
                    <a:bodyPr/>
                    <a:lstStyle/>
                    <a:p>
                      <a:pPr algn="ctr" fontAlgn="b"/>
                      <a:r>
                        <a:rPr lang="en-US" sz="1100" b="1" i="0" u="none" strike="noStrike">
                          <a:solidFill>
                            <a:schemeClr val="tx1"/>
                          </a:solidFill>
                          <a:effectLst/>
                          <a:latin typeface="Calibri" panose="020F0502020204030204" pitchFamily="34" charset="0"/>
                        </a:rPr>
                        <a:t>71%</a:t>
                      </a:r>
                    </a:p>
                  </a:txBody>
                  <a:tcPr marL="9525" marR="9525" marT="9525" marB="0" anchor="ctr">
                    <a:lnL>
                      <a:noFill/>
                    </a:lnL>
                    <a:lnR>
                      <a:noFill/>
                    </a:lnR>
                    <a:lnT>
                      <a:noFill/>
                    </a:lnT>
                    <a:lnB>
                      <a:noFill/>
                    </a:lnB>
                  </a:tcPr>
                </a:tc>
                <a:extLst>
                  <a:ext uri="{0D108BD9-81ED-4DB2-BD59-A6C34878D82A}">
                    <a16:rowId xmlns:a16="http://schemas.microsoft.com/office/drawing/2014/main" val="2253202538"/>
                  </a:ext>
                </a:extLst>
              </a:tr>
              <a:tr h="367381">
                <a:tc>
                  <a:txBody>
                    <a:bodyPr/>
                    <a:lstStyle/>
                    <a:p>
                      <a:pPr algn="ctr" fontAlgn="b"/>
                      <a:r>
                        <a:rPr lang="en-US" sz="1100" b="1" i="0" u="none" strike="noStrike">
                          <a:solidFill>
                            <a:schemeClr val="tx1"/>
                          </a:solidFill>
                          <a:effectLst/>
                          <a:latin typeface="Calibri" panose="020F0502020204030204" pitchFamily="34" charset="0"/>
                        </a:rPr>
                        <a:t>61%</a:t>
                      </a:r>
                    </a:p>
                  </a:txBody>
                  <a:tcPr marL="9525" marR="9525" marT="9525" marB="0" anchor="ctr">
                    <a:lnL>
                      <a:noFill/>
                    </a:lnL>
                    <a:lnR>
                      <a:noFill/>
                    </a:lnR>
                    <a:lnT>
                      <a:noFill/>
                    </a:lnT>
                    <a:lnB>
                      <a:noFill/>
                    </a:lnB>
                  </a:tcPr>
                </a:tc>
                <a:extLst>
                  <a:ext uri="{0D108BD9-81ED-4DB2-BD59-A6C34878D82A}">
                    <a16:rowId xmlns:a16="http://schemas.microsoft.com/office/drawing/2014/main" val="271236731"/>
                  </a:ext>
                </a:extLst>
              </a:tr>
              <a:tr h="367381">
                <a:tc>
                  <a:txBody>
                    <a:bodyPr/>
                    <a:lstStyle/>
                    <a:p>
                      <a:pPr algn="ctr" fontAlgn="b"/>
                      <a:r>
                        <a:rPr lang="en-US" sz="1100" b="1" i="0" u="none" strike="noStrike">
                          <a:solidFill>
                            <a:schemeClr val="tx1"/>
                          </a:solidFill>
                          <a:effectLst/>
                          <a:latin typeface="Calibri" panose="020F0502020204030204" pitchFamily="34" charset="0"/>
                        </a:rPr>
                        <a:t>83%</a:t>
                      </a:r>
                    </a:p>
                  </a:txBody>
                  <a:tcPr marL="9525" marR="9525" marT="9525" marB="0" anchor="ctr">
                    <a:lnL>
                      <a:noFill/>
                    </a:lnL>
                    <a:lnR>
                      <a:noFill/>
                    </a:lnR>
                    <a:lnT>
                      <a:noFill/>
                    </a:lnT>
                    <a:lnB>
                      <a:noFill/>
                    </a:lnB>
                  </a:tcPr>
                </a:tc>
                <a:extLst>
                  <a:ext uri="{0D108BD9-81ED-4DB2-BD59-A6C34878D82A}">
                    <a16:rowId xmlns:a16="http://schemas.microsoft.com/office/drawing/2014/main" val="2301826194"/>
                  </a:ext>
                </a:extLst>
              </a:tr>
              <a:tr h="367381">
                <a:tc>
                  <a:txBody>
                    <a:bodyPr/>
                    <a:lstStyle/>
                    <a:p>
                      <a:pPr algn="ctr" fontAlgn="b"/>
                      <a:r>
                        <a:rPr lang="en-US" sz="1100" b="1" i="0" u="none" strike="noStrike">
                          <a:solidFill>
                            <a:schemeClr val="tx1"/>
                          </a:solidFill>
                          <a:effectLst/>
                          <a:latin typeface="Calibri" panose="020F0502020204030204" pitchFamily="34" charset="0"/>
                        </a:rPr>
                        <a:t>57%</a:t>
                      </a:r>
                    </a:p>
                  </a:txBody>
                  <a:tcPr marL="9525" marR="9525" marT="9525" marB="0" anchor="ctr">
                    <a:lnL>
                      <a:noFill/>
                    </a:lnL>
                    <a:lnR>
                      <a:noFill/>
                    </a:lnR>
                    <a:lnT>
                      <a:noFill/>
                    </a:lnT>
                    <a:lnB>
                      <a:noFill/>
                    </a:lnB>
                  </a:tcPr>
                </a:tc>
                <a:extLst>
                  <a:ext uri="{0D108BD9-81ED-4DB2-BD59-A6C34878D82A}">
                    <a16:rowId xmlns:a16="http://schemas.microsoft.com/office/drawing/2014/main" val="2423432368"/>
                  </a:ext>
                </a:extLst>
              </a:tr>
              <a:tr h="367381">
                <a:tc>
                  <a:txBody>
                    <a:bodyPr/>
                    <a:lstStyle/>
                    <a:p>
                      <a:pPr algn="ctr" fontAlgn="b"/>
                      <a:r>
                        <a:rPr lang="en-US" sz="1100" b="1" i="0" u="none" strike="noStrike">
                          <a:solidFill>
                            <a:schemeClr val="tx1"/>
                          </a:solidFill>
                          <a:effectLst/>
                          <a:latin typeface="Calibri" panose="020F0502020204030204" pitchFamily="34" charset="0"/>
                        </a:rPr>
                        <a:t>76%</a:t>
                      </a:r>
                    </a:p>
                  </a:txBody>
                  <a:tcPr marL="9525" marR="9525" marT="9525" marB="0" anchor="ctr">
                    <a:lnL>
                      <a:noFill/>
                    </a:lnL>
                    <a:lnR>
                      <a:noFill/>
                    </a:lnR>
                    <a:lnT>
                      <a:noFill/>
                    </a:lnT>
                    <a:lnB>
                      <a:noFill/>
                    </a:lnB>
                  </a:tcPr>
                </a:tc>
                <a:extLst>
                  <a:ext uri="{0D108BD9-81ED-4DB2-BD59-A6C34878D82A}">
                    <a16:rowId xmlns:a16="http://schemas.microsoft.com/office/drawing/2014/main" val="639257832"/>
                  </a:ext>
                </a:extLst>
              </a:tr>
              <a:tr h="367381">
                <a:tc>
                  <a:txBody>
                    <a:bodyPr/>
                    <a:lstStyle/>
                    <a:p>
                      <a:pPr algn="ctr" fontAlgn="b"/>
                      <a:r>
                        <a:rPr lang="en-US" sz="1100" b="1" i="0" u="none" strike="noStrike">
                          <a:solidFill>
                            <a:schemeClr val="tx1"/>
                          </a:solidFill>
                          <a:effectLst/>
                          <a:latin typeface="Calibri" panose="020F0502020204030204" pitchFamily="34" charset="0"/>
                        </a:rPr>
                        <a:t>54%</a:t>
                      </a:r>
                    </a:p>
                  </a:txBody>
                  <a:tcPr marL="9525" marR="9525" marT="9525" marB="0" anchor="ctr">
                    <a:lnL>
                      <a:noFill/>
                    </a:lnL>
                    <a:lnR>
                      <a:noFill/>
                    </a:lnR>
                    <a:lnT>
                      <a:noFill/>
                    </a:lnT>
                    <a:lnB>
                      <a:noFill/>
                    </a:lnB>
                  </a:tcPr>
                </a:tc>
                <a:extLst>
                  <a:ext uri="{0D108BD9-81ED-4DB2-BD59-A6C34878D82A}">
                    <a16:rowId xmlns:a16="http://schemas.microsoft.com/office/drawing/2014/main" val="3668787890"/>
                  </a:ext>
                </a:extLst>
              </a:tr>
              <a:tr h="367381">
                <a:tc>
                  <a:txBody>
                    <a:bodyPr/>
                    <a:lstStyle/>
                    <a:p>
                      <a:pPr algn="ctr" fontAlgn="b"/>
                      <a:r>
                        <a:rPr lang="en-US" sz="1100" b="1" i="0" u="none" strike="noStrike">
                          <a:solidFill>
                            <a:schemeClr val="tx1"/>
                          </a:solidFill>
                          <a:effectLst/>
                          <a:latin typeface="Calibri" panose="020F0502020204030204" pitchFamily="34" charset="0"/>
                        </a:rPr>
                        <a:t>56%</a:t>
                      </a:r>
                    </a:p>
                  </a:txBody>
                  <a:tcPr marL="9525" marR="9525" marT="9525" marB="0" anchor="ctr">
                    <a:lnL>
                      <a:noFill/>
                    </a:lnL>
                    <a:lnR>
                      <a:noFill/>
                    </a:lnR>
                    <a:lnT>
                      <a:noFill/>
                    </a:lnT>
                    <a:lnB>
                      <a:noFill/>
                    </a:lnB>
                  </a:tcPr>
                </a:tc>
                <a:extLst>
                  <a:ext uri="{0D108BD9-81ED-4DB2-BD59-A6C34878D82A}">
                    <a16:rowId xmlns:a16="http://schemas.microsoft.com/office/drawing/2014/main" val="3350862629"/>
                  </a:ext>
                </a:extLst>
              </a:tr>
              <a:tr h="367381">
                <a:tc>
                  <a:txBody>
                    <a:bodyPr/>
                    <a:lstStyle/>
                    <a:p>
                      <a:pPr algn="ctr" fontAlgn="b"/>
                      <a:r>
                        <a:rPr lang="en-US" sz="1100" b="1" i="0" u="none" strike="noStrike">
                          <a:solidFill>
                            <a:schemeClr val="tx1"/>
                          </a:solidFill>
                          <a:effectLst/>
                          <a:latin typeface="Calibri" panose="020F0502020204030204" pitchFamily="34" charset="0"/>
                        </a:rPr>
                        <a:t>78%</a:t>
                      </a:r>
                    </a:p>
                  </a:txBody>
                  <a:tcPr marL="9525" marR="9525" marT="9525" marB="0" anchor="ctr">
                    <a:lnL>
                      <a:noFill/>
                    </a:lnL>
                    <a:lnR>
                      <a:noFill/>
                    </a:lnR>
                    <a:lnT>
                      <a:noFill/>
                    </a:lnT>
                    <a:lnB>
                      <a:noFill/>
                    </a:lnB>
                  </a:tcPr>
                </a:tc>
                <a:extLst>
                  <a:ext uri="{0D108BD9-81ED-4DB2-BD59-A6C34878D82A}">
                    <a16:rowId xmlns:a16="http://schemas.microsoft.com/office/drawing/2014/main" val="4029261618"/>
                  </a:ext>
                </a:extLst>
              </a:tr>
              <a:tr h="367381">
                <a:tc>
                  <a:txBody>
                    <a:bodyPr/>
                    <a:lstStyle/>
                    <a:p>
                      <a:pPr algn="ctr" fontAlgn="b"/>
                      <a:r>
                        <a:rPr lang="en-US" sz="1100" b="1" i="0" u="none" strike="noStrike">
                          <a:solidFill>
                            <a:schemeClr val="tx1"/>
                          </a:solidFill>
                          <a:effectLst/>
                          <a:latin typeface="Calibri" panose="020F0502020204030204" pitchFamily="34" charset="0"/>
                        </a:rPr>
                        <a:t>49%</a:t>
                      </a:r>
                    </a:p>
                  </a:txBody>
                  <a:tcPr marL="9525" marR="9525" marT="9525" marB="0" anchor="ctr">
                    <a:lnL>
                      <a:noFill/>
                    </a:lnL>
                    <a:lnR>
                      <a:noFill/>
                    </a:lnR>
                    <a:lnT>
                      <a:noFill/>
                    </a:lnT>
                    <a:lnB>
                      <a:noFill/>
                    </a:lnB>
                  </a:tcPr>
                </a:tc>
                <a:extLst>
                  <a:ext uri="{0D108BD9-81ED-4DB2-BD59-A6C34878D82A}">
                    <a16:rowId xmlns:a16="http://schemas.microsoft.com/office/drawing/2014/main" val="4041478599"/>
                  </a:ext>
                </a:extLst>
              </a:tr>
              <a:tr h="367381">
                <a:tc>
                  <a:txBody>
                    <a:bodyPr/>
                    <a:lstStyle/>
                    <a:p>
                      <a:pPr algn="ctr" fontAlgn="b"/>
                      <a:r>
                        <a:rPr lang="en-US" sz="1100" b="1" i="0" u="none" strike="noStrike">
                          <a:solidFill>
                            <a:schemeClr val="tx1"/>
                          </a:solidFill>
                          <a:effectLst/>
                          <a:latin typeface="Calibri" panose="020F0502020204030204" pitchFamily="34" charset="0"/>
                        </a:rPr>
                        <a:t>37%</a:t>
                      </a:r>
                    </a:p>
                  </a:txBody>
                  <a:tcPr marL="9525" marR="9525" marT="9525" marB="0" anchor="ctr">
                    <a:lnL>
                      <a:noFill/>
                    </a:lnL>
                    <a:lnR>
                      <a:noFill/>
                    </a:lnR>
                    <a:lnT>
                      <a:noFill/>
                    </a:lnT>
                    <a:lnB>
                      <a:noFill/>
                    </a:lnB>
                  </a:tcPr>
                </a:tc>
                <a:extLst>
                  <a:ext uri="{0D108BD9-81ED-4DB2-BD59-A6C34878D82A}">
                    <a16:rowId xmlns:a16="http://schemas.microsoft.com/office/drawing/2014/main" val="4227171259"/>
                  </a:ext>
                </a:extLst>
              </a:tr>
            </a:tbl>
          </a:graphicData>
        </a:graphic>
      </p:graphicFrame>
      <p:sp>
        <p:nvSpPr>
          <p:cNvPr id="18" name="Text Box 3">
            <a:extLst>
              <a:ext uri="{FF2B5EF4-FFF2-40B4-BE49-F238E27FC236}">
                <a16:creationId xmlns:a16="http://schemas.microsoft.com/office/drawing/2014/main" id="{2807AF22-B089-A0BD-8012-270A9C285F2E}"/>
              </a:ext>
            </a:extLst>
          </p:cNvPr>
          <p:cNvSpPr txBox="1">
            <a:spLocks noChangeArrowheads="1"/>
          </p:cNvSpPr>
          <p:nvPr/>
        </p:nvSpPr>
        <p:spPr bwMode="auto">
          <a:xfrm>
            <a:off x="9067800" y="1358856"/>
            <a:ext cx="2590800" cy="1092671"/>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lang="en-US" b="1">
                <a:solidFill>
                  <a:prstClr val="black"/>
                </a:solidFill>
                <a:latin typeface="Calibri" panose="020F0502020204030204" pitchFamily="34" charset="0"/>
                <a:cs typeface="Arial" panose="020B0604020202020204" pitchFamily="34" charset="0"/>
              </a:rPr>
              <a:t>Experienced as a Result of Hospital Bill </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000" b="0" i="0"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t>(% among those who experienced impact)</a:t>
            </a:r>
          </a:p>
          <a:p>
            <a:pPr algn="ctr" eaLnBrk="0" fontAlgn="base" hangingPunct="0">
              <a:lnSpc>
                <a:spcPct val="85000"/>
              </a:lnSpc>
              <a:spcBef>
                <a:spcPct val="50000"/>
              </a:spcBef>
              <a:spcAft>
                <a:spcPct val="0"/>
              </a:spcAft>
            </a:pPr>
            <a:endParaRPr lang="en-US" sz="1400" b="1">
              <a:solidFill>
                <a:prstClr val="black"/>
              </a:solidFill>
              <a:latin typeface="Calibri" panose="020F050202020403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66223F8B-0D14-6D64-470A-D6F94835DB1D}"/>
              </a:ext>
            </a:extLst>
          </p:cNvPr>
          <p:cNvSpPr txBox="1"/>
          <p:nvPr/>
        </p:nvSpPr>
        <p:spPr>
          <a:xfrm>
            <a:off x="8201026" y="6154579"/>
            <a:ext cx="3832824" cy="246221"/>
          </a:xfrm>
          <a:prstGeom prst="rect">
            <a:avLst/>
          </a:prstGeom>
          <a:noFill/>
        </p:spPr>
        <p:txBody>
          <a:bodyPr wrap="square" rtlCol="0">
            <a:spAutoFit/>
          </a:bodyPr>
          <a:lstStyle/>
          <a:p>
            <a:pPr algn="r"/>
            <a:r>
              <a:rPr lang="en-US" sz="1000" dirty="0">
                <a:solidFill>
                  <a:srgbClr val="000000"/>
                </a:solidFill>
              </a:rPr>
              <a:t>Base depends on the number of participants who experienced impact.</a:t>
            </a:r>
          </a:p>
        </p:txBody>
      </p:sp>
      <p:sp>
        <p:nvSpPr>
          <p:cNvPr id="5" name="TextBox 4">
            <a:extLst>
              <a:ext uri="{FF2B5EF4-FFF2-40B4-BE49-F238E27FC236}">
                <a16:creationId xmlns:a16="http://schemas.microsoft.com/office/drawing/2014/main" id="{01FA3E26-63BD-9CA1-58D0-CD668E34BA38}"/>
              </a:ext>
            </a:extLst>
          </p:cNvPr>
          <p:cNvSpPr txBox="1"/>
          <p:nvPr/>
        </p:nvSpPr>
        <p:spPr>
          <a:xfrm>
            <a:off x="281316" y="2274169"/>
            <a:ext cx="1737984" cy="2800767"/>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600" b="1">
                <a:solidFill>
                  <a:srgbClr val="204A7C"/>
                </a:solidFill>
              </a:rPr>
              <a:t>62% of Maine families </a:t>
            </a:r>
            <a:r>
              <a:rPr lang="en-US" sz="1600">
                <a:solidFill>
                  <a:srgbClr val="204A7C"/>
                </a:solidFill>
              </a:rPr>
              <a:t>have experienced at least one of these impacts.</a:t>
            </a:r>
          </a:p>
          <a:p>
            <a:pPr algn="ctr"/>
            <a:r>
              <a:rPr lang="en-US" sz="1600">
                <a:solidFill>
                  <a:srgbClr val="204A7C"/>
                </a:solidFill>
              </a:rPr>
              <a:t>  </a:t>
            </a:r>
          </a:p>
          <a:p>
            <a:pPr algn="ctr"/>
            <a:r>
              <a:rPr lang="en-US" sz="1600">
                <a:solidFill>
                  <a:srgbClr val="204A7C"/>
                </a:solidFill>
              </a:rPr>
              <a:t>On average, Maine families have experienced</a:t>
            </a:r>
            <a:r>
              <a:rPr lang="en-US" sz="1600" b="1">
                <a:solidFill>
                  <a:srgbClr val="204A7C"/>
                </a:solidFill>
              </a:rPr>
              <a:t> almost three </a:t>
            </a:r>
            <a:r>
              <a:rPr lang="en-US" sz="1600">
                <a:solidFill>
                  <a:srgbClr val="204A7C"/>
                </a:solidFill>
              </a:rPr>
              <a:t>of these impacts.  </a:t>
            </a:r>
            <a:endParaRPr lang="en-US" sz="1600" u="sng">
              <a:solidFill>
                <a:srgbClr val="204A7C"/>
              </a:solidFill>
            </a:endParaRPr>
          </a:p>
        </p:txBody>
      </p:sp>
    </p:spTree>
    <p:extLst>
      <p:ext uri="{BB962C8B-B14F-4D97-AF65-F5344CB8AC3E}">
        <p14:creationId xmlns:p14="http://schemas.microsoft.com/office/powerpoint/2010/main" val="2995204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C71F0D1D-971C-6975-096C-94A80B798B3D}"/>
              </a:ext>
            </a:extLst>
          </p:cNvPr>
          <p:cNvSpPr txBox="1">
            <a:spLocks/>
          </p:cNvSpPr>
          <p:nvPr/>
        </p:nvSpPr>
        <p:spPr>
          <a:xfrm>
            <a:off x="19665" y="35458"/>
            <a:ext cx="11257935"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a:solidFill>
                  <a:schemeClr val="tx1"/>
                </a:solidFill>
                <a:latin typeface="+mj-lt"/>
                <a:ea typeface="+mj-ea"/>
                <a:cs typeface="+mj-cs"/>
              </a:defRPr>
            </a:lvl1pPr>
          </a:lstStyle>
          <a:p>
            <a:pPr marL="0" marR="0" lvl="0" indent="0" algn="l" defTabSz="914400" rtl="0" eaLnBrk="1" fontAlgn="auto" latinLnBrk="0" hangingPunct="1">
              <a:lnSpc>
                <a:spcPts val="2400"/>
              </a:lnSpc>
              <a:spcBef>
                <a:spcPct val="0"/>
              </a:spcBef>
              <a:spcAft>
                <a:spcPts val="30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j-ea"/>
                <a:cs typeface="+mj-cs"/>
              </a:rPr>
              <a:t>Many Mainers have delayed or skipped medical care due to high health care costs. More than 6 out of ten Mainers have taken at least one of the actions below in the past two years due to costs. </a:t>
            </a:r>
            <a:endParaRPr kumimoji="0" lang="en-US" sz="2000" b="0" i="0" u="none" strike="noStrike" kern="1200" cap="none" spc="0" normalizeH="0" baseline="0" noProof="0">
              <a:ln>
                <a:noFill/>
              </a:ln>
              <a:solidFill>
                <a:sysClr val="windowText" lastClr="000000"/>
              </a:solidFill>
              <a:effectLst/>
              <a:uLnTx/>
              <a:uFillTx/>
              <a:latin typeface="Calibri"/>
              <a:ea typeface="+mj-ea"/>
              <a:cs typeface="+mj-cs"/>
            </a:endParaRPr>
          </a:p>
        </p:txBody>
      </p:sp>
      <p:sp>
        <p:nvSpPr>
          <p:cNvPr id="14" name="TextBox 13">
            <a:extLst>
              <a:ext uri="{FF2B5EF4-FFF2-40B4-BE49-F238E27FC236}">
                <a16:creationId xmlns:a16="http://schemas.microsoft.com/office/drawing/2014/main" id="{3F5BBB32-9DFC-E92F-F198-C8E027B3AD55}"/>
              </a:ext>
            </a:extLst>
          </p:cNvPr>
          <p:cNvSpPr txBox="1"/>
          <p:nvPr/>
        </p:nvSpPr>
        <p:spPr>
          <a:xfrm>
            <a:off x="2133600" y="6304002"/>
            <a:ext cx="7924800"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1" u="none" strike="noStrike" kern="0" cap="none" spc="0" normalizeH="0" baseline="0" noProof="0">
                <a:ln>
                  <a:noFill/>
                </a:ln>
                <a:solidFill>
                  <a:srgbClr val="000000"/>
                </a:solidFill>
                <a:effectLst/>
                <a:uLnTx/>
                <a:uFillTx/>
              </a:rPr>
              <a:t>In the past two years, have you done any of the following due to concerns about costs?</a:t>
            </a:r>
          </a:p>
        </p:txBody>
      </p:sp>
      <p:sp>
        <p:nvSpPr>
          <p:cNvPr id="15" name="TextBox 14">
            <a:extLst>
              <a:ext uri="{FF2B5EF4-FFF2-40B4-BE49-F238E27FC236}">
                <a16:creationId xmlns:a16="http://schemas.microsoft.com/office/drawing/2014/main" id="{F2873A06-D2C1-44A1-F155-4C42E1100BCA}"/>
              </a:ext>
            </a:extLst>
          </p:cNvPr>
          <p:cNvSpPr txBox="1"/>
          <p:nvPr/>
        </p:nvSpPr>
        <p:spPr>
          <a:xfrm>
            <a:off x="8915400" y="6078380"/>
            <a:ext cx="3086100" cy="246221"/>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rgbClr val="000000"/>
                </a:solidFill>
                <a:effectLst/>
                <a:uLnTx/>
                <a:uFillTx/>
              </a:rPr>
              <a:t>(n=500)</a:t>
            </a:r>
          </a:p>
        </p:txBody>
      </p:sp>
      <p:sp>
        <p:nvSpPr>
          <p:cNvPr id="16" name="Text Box 3">
            <a:extLst>
              <a:ext uri="{FF2B5EF4-FFF2-40B4-BE49-F238E27FC236}">
                <a16:creationId xmlns:a16="http://schemas.microsoft.com/office/drawing/2014/main" id="{A84BB85F-3104-8FEB-0626-C03F318BB905}"/>
              </a:ext>
            </a:extLst>
          </p:cNvPr>
          <p:cNvSpPr txBox="1">
            <a:spLocks noChangeArrowheads="1"/>
          </p:cNvSpPr>
          <p:nvPr/>
        </p:nvSpPr>
        <p:spPr bwMode="auto">
          <a:xfrm>
            <a:off x="1976966" y="1423330"/>
            <a:ext cx="8153400" cy="507831"/>
          </a:xfrm>
          <a:prstGeom prst="rect">
            <a:avLst/>
          </a:prstGeom>
          <a:noFill/>
          <a:ln w="9525">
            <a:noFill/>
            <a:miter lim="800000"/>
            <a:headEnd/>
            <a:tailEnd/>
          </a:ln>
        </p:spPr>
        <p:txBody>
          <a:bodyPr wrap="square">
            <a:spAutoFit/>
          </a:bodyPr>
          <a:lstStyle/>
          <a:p>
            <a:pPr algn="ctr" eaLnBrk="0" fontAlgn="base" hangingPunct="0">
              <a:lnSpc>
                <a:spcPct val="85000"/>
              </a:lnSpc>
              <a:spcBef>
                <a:spcPct val="50000"/>
              </a:spcBef>
              <a:spcAft>
                <a:spcPct val="0"/>
              </a:spcAft>
            </a:pPr>
            <a:r>
              <a:rPr lang="en-US" sz="2000" b="1">
                <a:solidFill>
                  <a:prstClr val="black"/>
                </a:solidFill>
                <a:cs typeface="Arial" panose="020B0604020202020204" pitchFamily="34" charset="0"/>
              </a:rPr>
              <a:t>Actions Taken Due to Medical Costs</a:t>
            </a:r>
          </a:p>
          <a:p>
            <a:pPr algn="ctr" eaLnBrk="0" fontAlgn="base" hangingPunct="0">
              <a:spcAft>
                <a:spcPct val="0"/>
              </a:spcAft>
              <a:defRPr/>
            </a:pPr>
            <a:r>
              <a:rPr lang="en-US" sz="1000">
                <a:solidFill>
                  <a:prstClr val="black"/>
                </a:solidFill>
                <a:cs typeface="Arial" panose="020B0604020202020204" pitchFamily="34" charset="0"/>
              </a:rPr>
              <a:t>(% who taken actions due to concerns about costs)</a:t>
            </a:r>
          </a:p>
        </p:txBody>
      </p:sp>
      <p:sp>
        <p:nvSpPr>
          <p:cNvPr id="17" name="TextBox 16">
            <a:extLst>
              <a:ext uri="{FF2B5EF4-FFF2-40B4-BE49-F238E27FC236}">
                <a16:creationId xmlns:a16="http://schemas.microsoft.com/office/drawing/2014/main" id="{35E3DA5C-6320-E693-6C0A-702E959A048E}"/>
              </a:ext>
            </a:extLst>
          </p:cNvPr>
          <p:cNvSpPr txBox="1"/>
          <p:nvPr/>
        </p:nvSpPr>
        <p:spPr>
          <a:xfrm>
            <a:off x="7991691" y="2490669"/>
            <a:ext cx="3773289" cy="2246769"/>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1F497D"/>
                </a:solidFill>
                <a:effectLst/>
                <a:uLnTx/>
                <a:uFillTx/>
              </a:rPr>
              <a:t>A total of 63% of surveyed Mainers have taken at least one of these actions.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a:ln>
                <a:noFill/>
              </a:ln>
              <a:solidFill>
                <a:srgbClr val="1F497D"/>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1F497D"/>
                </a:solidFill>
                <a:effectLst/>
                <a:uLnTx/>
                <a:uFillTx/>
              </a:rPr>
              <a:t>On average, Mainers took almost three of these actions in the past two years due to cost concerns.</a:t>
            </a:r>
            <a:endParaRPr kumimoji="0" lang="en-US" sz="2000" b="1" i="0" u="sng" strike="noStrike" kern="0" cap="none" spc="0" normalizeH="0" baseline="0" noProof="0">
              <a:ln>
                <a:noFill/>
              </a:ln>
              <a:solidFill>
                <a:srgbClr val="1F497D"/>
              </a:solidFill>
              <a:effectLst/>
              <a:uLnTx/>
              <a:uFillTx/>
            </a:endParaRPr>
          </a:p>
        </p:txBody>
      </p:sp>
      <p:sp>
        <p:nvSpPr>
          <p:cNvPr id="18" name="TextBox 17">
            <a:extLst>
              <a:ext uri="{FF2B5EF4-FFF2-40B4-BE49-F238E27FC236}">
                <a16:creationId xmlns:a16="http://schemas.microsoft.com/office/drawing/2014/main" id="{52599F28-A02E-767D-437C-7F780FF4A1A0}"/>
              </a:ext>
            </a:extLst>
          </p:cNvPr>
          <p:cNvSpPr txBox="1"/>
          <p:nvPr/>
        </p:nvSpPr>
        <p:spPr>
          <a:xfrm>
            <a:off x="6705601" y="5181600"/>
            <a:ext cx="2209800" cy="954107"/>
          </a:xfrm>
          <a:prstGeom prst="rect">
            <a:avLst/>
          </a:prstGeom>
          <a:noFill/>
          <a:ln>
            <a:noFill/>
          </a:ln>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1F497D"/>
                </a:solidFill>
                <a:effectLst/>
                <a:uLnTx/>
                <a:uFillTx/>
              </a:rPr>
              <a:t>One out of four consumers have taken one or both of these actions related to prescription drugs (24%).  </a:t>
            </a:r>
            <a:endParaRPr kumimoji="0" lang="en-US" sz="1400" b="1" i="0" u="sng" strike="noStrike" kern="0" cap="none" spc="0" normalizeH="0" baseline="0" noProof="0">
              <a:ln>
                <a:noFill/>
              </a:ln>
              <a:solidFill>
                <a:srgbClr val="1F497D"/>
              </a:solidFill>
              <a:effectLst/>
              <a:uLnTx/>
              <a:uFillTx/>
            </a:endParaRPr>
          </a:p>
        </p:txBody>
      </p:sp>
      <p:sp>
        <p:nvSpPr>
          <p:cNvPr id="19" name="Right Brace 18">
            <a:extLst>
              <a:ext uri="{FF2B5EF4-FFF2-40B4-BE49-F238E27FC236}">
                <a16:creationId xmlns:a16="http://schemas.microsoft.com/office/drawing/2014/main" id="{4A05126B-B502-2F72-8180-F2566FAA544A}"/>
              </a:ext>
            </a:extLst>
          </p:cNvPr>
          <p:cNvSpPr/>
          <p:nvPr/>
        </p:nvSpPr>
        <p:spPr>
          <a:xfrm>
            <a:off x="6477000" y="5103645"/>
            <a:ext cx="228600" cy="640257"/>
          </a:xfrm>
          <a:prstGeom prst="rightBrace">
            <a:avLst/>
          </a:prstGeom>
          <a:noFill/>
          <a:ln w="19050" cap="flat" cmpd="sng" algn="ctr">
            <a:solidFill>
              <a:srgbClr val="4F81BD">
                <a:shade val="95000"/>
                <a:satMod val="10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aphicFrame>
        <p:nvGraphicFramePr>
          <p:cNvPr id="20" name="Content Placeholder 8">
            <a:extLst>
              <a:ext uri="{FF2B5EF4-FFF2-40B4-BE49-F238E27FC236}">
                <a16:creationId xmlns:a16="http://schemas.microsoft.com/office/drawing/2014/main" id="{51F35E5F-0AAA-39AF-DC71-4F23D7430163}"/>
              </a:ext>
            </a:extLst>
          </p:cNvPr>
          <p:cNvGraphicFramePr>
            <a:graphicFrameLocks/>
          </p:cNvGraphicFramePr>
          <p:nvPr>
            <p:extLst>
              <p:ext uri="{D42A27DB-BD31-4B8C-83A1-F6EECF244321}">
                <p14:modId xmlns:p14="http://schemas.microsoft.com/office/powerpoint/2010/main" val="2819831298"/>
              </p:ext>
            </p:extLst>
          </p:nvPr>
        </p:nvGraphicFramePr>
        <p:xfrm>
          <a:off x="-381000" y="1493279"/>
          <a:ext cx="9982200" cy="48618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4646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AA96CAA-E8DA-6B0B-2A99-8141BCC104F5}"/>
              </a:ext>
            </a:extLst>
          </p:cNvPr>
          <p:cNvSpPr>
            <a:spLocks noGrp="1"/>
          </p:cNvSpPr>
          <p:nvPr>
            <p:ph type="title"/>
          </p:nvPr>
        </p:nvSpPr>
        <p:spPr>
          <a:xfrm>
            <a:off x="152400" y="26127"/>
            <a:ext cx="11887200" cy="1143000"/>
          </a:xfrm>
        </p:spPr>
        <p:txBody>
          <a:bodyPr>
            <a:noAutofit/>
          </a:bodyPr>
          <a:lstStyle/>
          <a:p>
            <a:pPr>
              <a:spcAft>
                <a:spcPts val="300"/>
              </a:spcAft>
            </a:pPr>
            <a:r>
              <a:rPr lang="en-US" sz="2000">
                <a:solidFill>
                  <a:prstClr val="black"/>
                </a:solidFill>
              </a:rPr>
              <a:t>Only one out of ten Maine families with hospital-based medical debt receive financial assistance through a hospital. Twice as many have been denied financial assistance through a hospital.  </a:t>
            </a:r>
            <a:endParaRPr lang="en-US" sz="2000"/>
          </a:p>
        </p:txBody>
      </p:sp>
      <p:sp>
        <p:nvSpPr>
          <p:cNvPr id="7" name="TextBox 6">
            <a:extLst>
              <a:ext uri="{FF2B5EF4-FFF2-40B4-BE49-F238E27FC236}">
                <a16:creationId xmlns:a16="http://schemas.microsoft.com/office/drawing/2014/main" id="{B6B04042-D2F6-3912-6A40-58C8685E0824}"/>
              </a:ext>
            </a:extLst>
          </p:cNvPr>
          <p:cNvSpPr txBox="1"/>
          <p:nvPr/>
        </p:nvSpPr>
        <p:spPr>
          <a:xfrm>
            <a:off x="1066800" y="6304002"/>
            <a:ext cx="9448800" cy="400110"/>
          </a:xfrm>
          <a:prstGeom prst="rect">
            <a:avLst/>
          </a:prstGeom>
          <a:noFill/>
        </p:spPr>
        <p:txBody>
          <a:bodyPr wrap="square" rtlCol="0">
            <a:spAutoFit/>
          </a:bodyPr>
          <a:lstStyle/>
          <a:p>
            <a:pPr lvl="0" algn="ctr"/>
            <a:r>
              <a:rPr lang="en-US" sz="1000" i="1">
                <a:solidFill>
                  <a:srgbClr val="000000"/>
                </a:solidFill>
              </a:rPr>
              <a:t>In order to help pay for the hospital bills that contributed to your/your family member’s medical debt, did you/they apply for financial assistance through the hospital? / Were you/they approved for free or sliding-scale care through the hospital?  </a:t>
            </a:r>
            <a:r>
              <a:rPr lang="en-US" sz="800">
                <a:solidFill>
                  <a:srgbClr val="000000"/>
                </a:solidFill>
              </a:rPr>
              <a:t>(Those who were unable to answer the question are assumed not to have applied for or received assistance.)</a:t>
            </a:r>
          </a:p>
        </p:txBody>
      </p:sp>
      <p:sp>
        <p:nvSpPr>
          <p:cNvPr id="8" name="TextBox 7">
            <a:extLst>
              <a:ext uri="{FF2B5EF4-FFF2-40B4-BE49-F238E27FC236}">
                <a16:creationId xmlns:a16="http://schemas.microsoft.com/office/drawing/2014/main" id="{4A33DC56-2549-6868-760E-4873707BC8B2}"/>
              </a:ext>
            </a:extLst>
          </p:cNvPr>
          <p:cNvSpPr txBox="1"/>
          <p:nvPr/>
        </p:nvSpPr>
        <p:spPr>
          <a:xfrm>
            <a:off x="457200" y="6098708"/>
            <a:ext cx="7648574" cy="246221"/>
          </a:xfrm>
          <a:prstGeom prst="rect">
            <a:avLst/>
          </a:prstGeom>
          <a:noFill/>
        </p:spPr>
        <p:txBody>
          <a:bodyPr wrap="square" rtlCol="0">
            <a:spAutoFit/>
          </a:bodyPr>
          <a:lstStyle/>
          <a:p>
            <a:pPr algn="r"/>
            <a:r>
              <a:rPr lang="en-US" sz="1000">
                <a:solidFill>
                  <a:srgbClr val="000000"/>
                </a:solidFill>
              </a:rPr>
              <a:t>Among those who acquired medical debt or have a family member who acquired medical debt through a hospital in the past two years (n=178)</a:t>
            </a:r>
          </a:p>
        </p:txBody>
      </p:sp>
      <p:sp>
        <p:nvSpPr>
          <p:cNvPr id="9" name="Text Box 3">
            <a:extLst>
              <a:ext uri="{FF2B5EF4-FFF2-40B4-BE49-F238E27FC236}">
                <a16:creationId xmlns:a16="http://schemas.microsoft.com/office/drawing/2014/main" id="{D9DD3BF2-B0CB-0B66-C1B7-61B7D4B29D59}"/>
              </a:ext>
            </a:extLst>
          </p:cNvPr>
          <p:cNvSpPr txBox="1">
            <a:spLocks noChangeArrowheads="1"/>
          </p:cNvSpPr>
          <p:nvPr/>
        </p:nvSpPr>
        <p:spPr bwMode="auto">
          <a:xfrm>
            <a:off x="2133600" y="1346566"/>
            <a:ext cx="8153400" cy="356251"/>
          </a:xfrm>
          <a:prstGeom prst="rect">
            <a:avLst/>
          </a:prstGeom>
          <a:noFill/>
          <a:ln w="9525">
            <a:noFill/>
            <a:miter lim="800000"/>
            <a:headEnd/>
            <a:tailEnd/>
          </a:ln>
        </p:spPr>
        <p:txBody>
          <a:bodyPr wrap="square">
            <a:spAutoFit/>
          </a:bodyPr>
          <a:lstStyle/>
          <a:p>
            <a:pPr algn="ctr" eaLnBrk="0" fontAlgn="base" hangingPunct="0">
              <a:lnSpc>
                <a:spcPct val="85000"/>
              </a:lnSpc>
              <a:spcBef>
                <a:spcPct val="50000"/>
              </a:spcBef>
              <a:spcAft>
                <a:spcPct val="0"/>
              </a:spcAft>
            </a:pPr>
            <a:r>
              <a:rPr lang="en-US" sz="2000" b="1">
                <a:solidFill>
                  <a:prstClr val="black"/>
                </a:solidFill>
                <a:latin typeface="Calibri" panose="020F0502020204030204" pitchFamily="34" charset="0"/>
                <a:cs typeface="Arial" panose="020B0604020202020204" pitchFamily="34" charset="0"/>
              </a:rPr>
              <a:t>Financial Assistance Through Hospitals</a:t>
            </a:r>
          </a:p>
        </p:txBody>
      </p:sp>
      <p:sp>
        <p:nvSpPr>
          <p:cNvPr id="10" name="TextBox 9">
            <a:extLst>
              <a:ext uri="{FF2B5EF4-FFF2-40B4-BE49-F238E27FC236}">
                <a16:creationId xmlns:a16="http://schemas.microsoft.com/office/drawing/2014/main" id="{E72E355A-FF81-98CD-A354-C9C68014E737}"/>
              </a:ext>
            </a:extLst>
          </p:cNvPr>
          <p:cNvSpPr txBox="1"/>
          <p:nvPr/>
        </p:nvSpPr>
        <p:spPr>
          <a:xfrm>
            <a:off x="376089" y="2233476"/>
            <a:ext cx="3657600" cy="3416320"/>
          </a:xfrm>
          <a:prstGeom prst="rect">
            <a:avLst/>
          </a:prstGeom>
          <a:noFill/>
          <a:ln>
            <a:noFill/>
          </a:ln>
          <a:effectLst/>
        </p:spPr>
        <p:txBody>
          <a:bodyPr wrap="square" rtlCol="0">
            <a:spAutoFit/>
          </a:bodyPr>
          <a:lstStyle/>
          <a:p>
            <a:pPr algn="ctr">
              <a:spcBef>
                <a:spcPts val="600"/>
              </a:spcBef>
            </a:pPr>
            <a:r>
              <a:rPr lang="en-US" sz="2400">
                <a:solidFill>
                  <a:schemeClr val="tx2"/>
                </a:solidFill>
              </a:rPr>
              <a:t>Roughly half of Mainers who have hospital-related medical debt are </a:t>
            </a:r>
            <a:r>
              <a:rPr lang="en-US" sz="2400" b="1">
                <a:solidFill>
                  <a:schemeClr val="tx2"/>
                </a:solidFill>
              </a:rPr>
              <a:t>not aware </a:t>
            </a:r>
            <a:r>
              <a:rPr lang="en-US" sz="2400">
                <a:solidFill>
                  <a:schemeClr val="tx2"/>
                </a:solidFill>
              </a:rPr>
              <a:t>that hospitals in Maine are required to provide medically-necessary care for free to Mainers who meet certain income guidelines (47%). </a:t>
            </a:r>
          </a:p>
        </p:txBody>
      </p:sp>
      <p:graphicFrame>
        <p:nvGraphicFramePr>
          <p:cNvPr id="11" name="Chart 10">
            <a:extLst>
              <a:ext uri="{FF2B5EF4-FFF2-40B4-BE49-F238E27FC236}">
                <a16:creationId xmlns:a16="http://schemas.microsoft.com/office/drawing/2014/main" id="{47084384-F508-D9F7-BFE7-A0999A8B37FB}"/>
              </a:ext>
            </a:extLst>
          </p:cNvPr>
          <p:cNvGraphicFramePr/>
          <p:nvPr>
            <p:custDataLst>
              <p:tags r:id="rId1"/>
            </p:custDataLst>
            <p:extLst>
              <p:ext uri="{D42A27DB-BD31-4B8C-83A1-F6EECF244321}">
                <p14:modId xmlns:p14="http://schemas.microsoft.com/office/powerpoint/2010/main" val="635722791"/>
              </p:ext>
            </p:extLst>
          </p:nvPr>
        </p:nvGraphicFramePr>
        <p:xfrm>
          <a:off x="1905000" y="1124515"/>
          <a:ext cx="8910489" cy="48135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80510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NALYSISITEM" val="59a26507-f6e5-47d6-9b8c-7318600f564c"/>
  <p:tag name="ANALYSISITEMDATABOUNDS" val="1x1-3x10"/>
</p:tagLst>
</file>

<file path=ppt/tags/tag2.xml><?xml version="1.0" encoding="utf-8"?>
<p:tagLst xmlns:a="http://schemas.openxmlformats.org/drawingml/2006/main" xmlns:r="http://schemas.openxmlformats.org/officeDocument/2006/relationships" xmlns:p="http://schemas.openxmlformats.org/presentationml/2006/main">
  <p:tag name="ANALYSISITEM" val="59a26507-f6e5-47d6-9b8c-7318600f564c"/>
  <p:tag name="ANALYSISITEMDATABOUNDS" val="1x1-3x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20101210 Caesars PPT template (white) 1">
    <a:dk1>
      <a:srgbClr val="000000"/>
    </a:dk1>
    <a:lt1>
      <a:srgbClr val="FFFFFF"/>
    </a:lt1>
    <a:dk2>
      <a:srgbClr val="C8000A"/>
    </a:dk2>
    <a:lt2>
      <a:srgbClr val="838383"/>
    </a:lt2>
    <a:accent1>
      <a:srgbClr val="D6C683"/>
    </a:accent1>
    <a:accent2>
      <a:srgbClr val="878D48"/>
    </a:accent2>
    <a:accent3>
      <a:srgbClr val="FFFFFF"/>
    </a:accent3>
    <a:accent4>
      <a:srgbClr val="000000"/>
    </a:accent4>
    <a:accent5>
      <a:srgbClr val="E8DFC1"/>
    </a:accent5>
    <a:accent6>
      <a:srgbClr val="7A7F40"/>
    </a:accent6>
    <a:hlink>
      <a:srgbClr val="416D8D"/>
    </a:hlink>
    <a:folHlink>
      <a:srgbClr val="001E42"/>
    </a:folHlink>
  </a:clrScheme>
  <a:fontScheme name="20101210 Caesars PPT template (white)">
    <a:majorFont>
      <a:latin typeface="Garamond"/>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CD8D8C42CEC6479A67ACDFEE5481F0" ma:contentTypeVersion="24" ma:contentTypeDescription="Create a new document." ma:contentTypeScope="" ma:versionID="14ab487243b0eb3e1788b6408a66c228">
  <xsd:schema xmlns:xsd="http://www.w3.org/2001/XMLSchema" xmlns:xs="http://www.w3.org/2001/XMLSchema" xmlns:p="http://schemas.microsoft.com/office/2006/metadata/properties" xmlns:ns1="http://schemas.microsoft.com/sharepoint/v3" xmlns:ns2="49e4676a-85d5-4400-8790-b51fef049578" xmlns:ns3="http://schemas.microsoft.com/sharepoint/v3/fields" xmlns:ns4="http://schemas.microsoft.com/sharepoint/v4" xmlns:ns5="ab0628e9-cf43-4b2d-b723-e18c3e644dfe" targetNamespace="http://schemas.microsoft.com/office/2006/metadata/properties" ma:root="true" ma:fieldsID="11bd8812add89f31ca8eb43945391908" ns1:_="" ns2:_="" ns3:_="" ns4:_="" ns5:_="">
    <xsd:import namespace="http://schemas.microsoft.com/sharepoint/v3"/>
    <xsd:import namespace="49e4676a-85d5-4400-8790-b51fef049578"/>
    <xsd:import namespace="http://schemas.microsoft.com/sharepoint/v3/fields"/>
    <xsd:import namespace="http://schemas.microsoft.com/sharepoint/v4"/>
    <xsd:import namespace="ab0628e9-cf43-4b2d-b723-e18c3e644dfe"/>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2:LastSharedByUser" minOccurs="0"/>
                <xsd:element ref="ns2:LastSharedByTime" minOccurs="0"/>
                <xsd:element ref="ns3:_DCDateCreated" minOccurs="0"/>
                <xsd:element ref="ns4:IconOverlay" minOccurs="0"/>
                <xsd:element ref="ns5:MediaServiceMetadata" minOccurs="0"/>
                <xsd:element ref="ns5:MediaServiceFastMetadata" minOccurs="0"/>
                <xsd:element ref="ns5:MediaServiceAutoTags" minOccurs="0"/>
                <xsd:element ref="ns5:MediaServiceDateTaken" minOccurs="0"/>
                <xsd:element ref="ns5:MediaServiceLocation" minOccurs="0"/>
                <xsd:element ref="ns5:MediaServiceOCR" minOccurs="0"/>
                <xsd:element ref="ns5:MediaServiceEventHashCode" minOccurs="0"/>
                <xsd:element ref="ns5:MediaServiceGenerationTime" minOccurs="0"/>
                <xsd:element ref="ns5:MediaServiceAutoKeyPoints" minOccurs="0"/>
                <xsd:element ref="ns5:MediaServiceKeyPoints" minOccurs="0"/>
                <xsd:element ref="ns1:_ip_UnifiedCompliancePolicyProperties" minOccurs="0"/>
                <xsd:element ref="ns1:_ip_UnifiedCompliancePolicyUIAction" minOccurs="0"/>
                <xsd:element ref="ns5:MediaLengthInSeconds" minOccurs="0"/>
                <xsd:element ref="ns5:lcf76f155ced4ddcb4097134ff3c332f" minOccurs="0"/>
                <xsd:element ref="ns2:TaxCatchAll" minOccurs="0"/>
                <xsd:element ref="ns5:MediaServiceSearchProperties" minOccurs="0"/>
                <xsd:element ref="ns5: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e4676a-85d5-4400-8790-b51fef04957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element name="TaxCatchAll" ma:index="32" nillable="true" ma:displayName="Taxonomy Catch All Column" ma:hidden="true" ma:list="{14f76249-fb97-4c76-8b19-9cadbb4cd770}" ma:internalName="TaxCatchAll" ma:showField="CatchAllData" ma:web="49e4676a-85d5-4400-8790-b51fef04957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15" nillable="true" ma:displayName="Date Created" ma:description="The date on which this resource was created" ma:format="DateTime" ma:internalName="_DCDateCrea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0628e9-cf43-4b2d-b723-e18c3e644dfe" elementFormDefault="qualified">
    <xsd:import namespace="http://schemas.microsoft.com/office/2006/documentManagement/types"/>
    <xsd:import namespace="http://schemas.microsoft.com/office/infopath/2007/PartnerControls"/>
    <xsd:element name="MediaServiceMetadata" ma:index="17" nillable="true" ma:displayName="MediaServiceMetadata" ma:description="" ma:hidden="true" ma:internalName="MediaServiceMetadata" ma:readOnly="true">
      <xsd:simpleType>
        <xsd:restriction base="dms:Note"/>
      </xsd:simpleType>
    </xsd:element>
    <xsd:element name="MediaServiceFastMetadata" ma:index="18" nillable="true" ma:displayName="MediaServiceFastMetadata" ma:description="" ma:hidden="true" ma:internalName="MediaServiceFastMetadata" ma:readOnly="true">
      <xsd:simpleType>
        <xsd:restriction base="dms:Note"/>
      </xsd:simpleType>
    </xsd:element>
    <xsd:element name="MediaServiceAutoTags" ma:index="19" nillable="true" ma:displayName="MediaServiceAutoTags" ma:description="" ma:internalName="MediaServiceAutoTags" ma:readOnly="true">
      <xsd:simpleType>
        <xsd:restriction base="dms:Text"/>
      </xsd:simpleType>
    </xsd:element>
    <xsd:element name="MediaServiceDateTaken" ma:index="20" nillable="true" ma:displayName="MediaServiceDateTaken" ma:description="" ma:hidden="true" ma:internalName="MediaServiceDateTaken" ma:readOnly="true">
      <xsd:simpleType>
        <xsd:restriction base="dms:Text"/>
      </xsd:simpleType>
    </xsd:element>
    <xsd:element name="MediaServiceLocation" ma:index="21"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LengthInSeconds" ma:index="29" nillable="true" ma:displayName="Length (seconds)"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28325fa4-95aa-481a-893e-f1f257492647" ma:termSetId="09814cd3-568e-fe90-9814-8d621ff8fb84" ma:anchorId="fba54fb3-c3e1-fe81-a776-ca4b69148c4d" ma:open="true" ma:isKeyword="false">
      <xsd:complexType>
        <xsd:sequence>
          <xsd:element ref="pc:Terms" minOccurs="0" maxOccurs="1"/>
        </xsd:sequence>
      </xsd:complex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ObjectDetectorVersions" ma:index="3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49e4676a-85d5-4400-8790-b51fef049578">76T3K4KFZW6X-1005989432-132369</_dlc_DocId>
    <_dlc_DocIdUrl xmlns="49e4676a-85d5-4400-8790-b51fef049578">
      <Url>https://mainecahc1.sharepoint.com/sites/Shared/_layouts/15/DocIdRedir.aspx?ID=76T3K4KFZW6X-1005989432-132369</Url>
      <Description>76T3K4KFZW6X-1005989432-132369</Description>
    </_dlc_DocIdUrl>
    <_ip_UnifiedCompliancePolicyUIAction xmlns="http://schemas.microsoft.com/sharepoint/v3" xsi:nil="true"/>
    <lcf76f155ced4ddcb4097134ff3c332f xmlns="ab0628e9-cf43-4b2d-b723-e18c3e644dfe">
      <Terms xmlns="http://schemas.microsoft.com/office/infopath/2007/PartnerControls"/>
    </lcf76f155ced4ddcb4097134ff3c332f>
    <IconOverlay xmlns="http://schemas.microsoft.com/sharepoint/v4" xsi:nil="true"/>
    <_ip_UnifiedCompliancePolicyProperties xmlns="http://schemas.microsoft.com/sharepoint/v3" xsi:nil="true"/>
    <TaxCatchAll xmlns="49e4676a-85d5-4400-8790-b51fef049578" xsi:nil="true"/>
    <_DCDateCreated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3CFC436-1A08-4B7B-B9AB-EB97DA71D2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9e4676a-85d5-4400-8790-b51fef049578"/>
    <ds:schemaRef ds:uri="http://schemas.microsoft.com/sharepoint/v3/fields"/>
    <ds:schemaRef ds:uri="http://schemas.microsoft.com/sharepoint/v4"/>
    <ds:schemaRef ds:uri="ab0628e9-cf43-4b2d-b723-e18c3e644d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B43ED7-5D71-44A6-AB9E-EDF5A7F4B045}">
  <ds:schemaRefs>
    <ds:schemaRef ds:uri="http://schemas.microsoft.com/office/infopath/2007/PartnerControls"/>
    <ds:schemaRef ds:uri="http://www.w3.org/XML/1998/namespace"/>
    <ds:schemaRef ds:uri="http://purl.org/dc/dcmitype/"/>
    <ds:schemaRef ds:uri="http://schemas.microsoft.com/sharepoint/v3"/>
    <ds:schemaRef ds:uri="http://schemas.microsoft.com/office/2006/documentManagement/types"/>
    <ds:schemaRef ds:uri="http://schemas.openxmlformats.org/package/2006/metadata/core-properties"/>
    <ds:schemaRef ds:uri="http://schemas.microsoft.com/office/2006/metadata/properties"/>
    <ds:schemaRef ds:uri="ab0628e9-cf43-4b2d-b723-e18c3e644dfe"/>
    <ds:schemaRef ds:uri="http://purl.org/dc/elements/1.1/"/>
    <ds:schemaRef ds:uri="http://schemas.microsoft.com/sharepoint/v4"/>
    <ds:schemaRef ds:uri="http://schemas.microsoft.com/sharepoint/v3/fields"/>
    <ds:schemaRef ds:uri="49e4676a-85d5-4400-8790-b51fef049578"/>
    <ds:schemaRef ds:uri="http://purl.org/dc/terms/"/>
  </ds:schemaRefs>
</ds:datastoreItem>
</file>

<file path=customXml/itemProps3.xml><?xml version="1.0" encoding="utf-8"?>
<ds:datastoreItem xmlns:ds="http://schemas.openxmlformats.org/officeDocument/2006/customXml" ds:itemID="{8BCB1BF7-4A1A-43C4-A54D-9057921B2B29}">
  <ds:schemaRefs>
    <ds:schemaRef ds:uri="http://schemas.microsoft.com/sharepoint/v3/contenttype/forms"/>
  </ds:schemaRefs>
</ds:datastoreItem>
</file>

<file path=customXml/itemProps4.xml><?xml version="1.0" encoding="utf-8"?>
<ds:datastoreItem xmlns:ds="http://schemas.openxmlformats.org/officeDocument/2006/customXml" ds:itemID="{BC19F5B4-F040-42D5-B61B-8EE8229E9F3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1845</TotalTime>
  <Words>1385</Words>
  <Application>Microsoft Office PowerPoint</Application>
  <PresentationFormat>Widescreen</PresentationFormat>
  <Paragraphs>224</Paragraphs>
  <Slides>13</Slides>
  <Notes>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Arial</vt:lpstr>
      <vt:lpstr>Calibri</vt:lpstr>
      <vt:lpstr>Calibri Light</vt:lpstr>
      <vt:lpstr>Office Theme</vt:lpstr>
      <vt:lpstr> </vt:lpstr>
      <vt:lpstr>PowerPoint Presentation</vt:lpstr>
      <vt:lpstr>Consumer Assistance Program   2023 highlights</vt:lpstr>
      <vt:lpstr>Medical Debt in Maine </vt:lpstr>
      <vt:lpstr>Almost half of Maine households have medical debt.  </vt:lpstr>
      <vt:lpstr>Three out of four Mainers with medical debt say diagnostics contributed to their debt.   More than half say emergency room treatment contributed to their debt.   Four out of ten say urgent care, dental care, surgery, or prescription drugs contributed to their debt.</vt:lpstr>
      <vt:lpstr>Six out of ten Maine families experienced at least one of the impacts below as a result of medical bills. Many struggled to pay for necessities, used savings, incurred credit card debt, or were contacted by a collection agency, most often due to a bill from a hospital.   </vt:lpstr>
      <vt:lpstr>PowerPoint Presentation</vt:lpstr>
      <vt:lpstr>Only one out of ten Maine families with hospital-based medical debt receive financial assistance through a hospital. Twice as many have been denied financial assistance through a hospital.  </vt:lpstr>
      <vt:lpstr>Strong majorities of Mainers support a variety of proposals that directly reduce the costs of health care.  Nine out of ten support enforcing price transparency rules or limiting hospital charges. Three out of four support requiring hospitals to increase the amount of financial assistance they must provide.</vt:lpstr>
      <vt:lpstr>Demographic Characteristics of Survey Respondents</vt:lpstr>
      <vt:lpstr>Demographic Characteristics of Survey Respondents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Members of Maine’s 131st Legislature  January 31, 2023 Legislative Reception</dc:title>
  <dc:creator>Kate Ende</dc:creator>
  <cp:lastModifiedBy>Valerie McAuslin</cp:lastModifiedBy>
  <cp:revision>11</cp:revision>
  <dcterms:created xsi:type="dcterms:W3CDTF">2023-01-31T15:22:01Z</dcterms:created>
  <dcterms:modified xsi:type="dcterms:W3CDTF">2024-01-24T20:02:47Z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6ca595b8-5987-4ce8-be41-c24e39bb86db</vt:lpwstr>
  </property>
  <property fmtid="{D5CDD505-2E9C-101B-9397-08002B2CF9AE}" pid="3" name="ContentTypeId">
    <vt:lpwstr>0x010100AECD8D8C42CEC6479A67ACDFEE5481F0</vt:lpwstr>
  </property>
  <property fmtid="{D5CDD505-2E9C-101B-9397-08002B2CF9AE}" pid="4" name="MediaServiceImageTags">
    <vt:lpwstr/>
  </property>
</Properties>
</file>